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1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1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18.xml" ContentType="application/vnd.openxmlformats-officedocument.presentationml.notesSlide+xml"/>
  <Override PartName="/ppt/tags/tag90.xml" ContentType="application/vnd.openxmlformats-officedocument.presentationml.tags+xml"/>
  <Override PartName="/ppt/notesSlides/notesSlide1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2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29.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3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31.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32.xml" ContentType="application/vnd.openxmlformats-officedocument.presentationml.notesSlide+xml"/>
  <Override PartName="/ppt/tags/tag163.xml" ContentType="application/vnd.openxmlformats-officedocument.presentationml.tags+xml"/>
  <Override PartName="/ppt/notesSlides/notesSlide33.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notesSlides/notesSlide43.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notesSlides/notesSlide44.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notesSlides/notesSlide45.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notesSlides/notesSlide46.xml" ContentType="application/vnd.openxmlformats-officedocument.presentationml.notesSlide+xml"/>
  <Override PartName="/ppt/tags/tag234.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notesSlides/notesSlide62.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notesSlides/notesSlide63.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notesSlides/notesSlide64.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notesSlides/notesSlide65.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notesSlides/notesSlide66.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notesSlides/notesSlide67.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notesSlides/notesSlide68.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notesSlides/notesSlide69.xml" ContentType="application/vnd.openxmlformats-officedocument.presentationml.notesSlide+xml"/>
  <Override PartName="/ppt/tags/tag307.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364.xml" ContentType="application/vnd.openxmlformats-officedocument.presentationml.tags+xml"/>
  <Override PartName="/ppt/tags/tag365.xml" ContentType="application/vnd.openxmlformats-officedocument.presentationml.tags+xml"/>
  <Override PartName="/ppt/notesSlides/notesSlide82.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notesSlides/notesSlide83.xml" ContentType="application/vnd.openxmlformats-officedocument.presentationml.notesSlide+xml"/>
  <Override PartName="/ppt/tags/tag368.xml" ContentType="application/vnd.openxmlformats-officedocument.presentationml.tags+xml"/>
  <Override PartName="/ppt/tags/tag369.xml" ContentType="application/vnd.openxmlformats-officedocument.presentationml.tags+xml"/>
  <Override PartName="/ppt/notesSlides/notesSlide84.xml" ContentType="application/vnd.openxmlformats-officedocument.presentationml.notesSlide+xml"/>
  <Override PartName="/ppt/tags/tag370.xml" ContentType="application/vnd.openxmlformats-officedocument.presentationml.tags+xml"/>
  <Override PartName="/ppt/tags/tag371.xml" ContentType="application/vnd.openxmlformats-officedocument.presentationml.tags+xml"/>
  <Override PartName="/ppt/notesSlides/notesSlide85.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notesSlides/notesSlide86.xml" ContentType="application/vnd.openxmlformats-officedocument.presentationml.notesSlide+xml"/>
  <Override PartName="/ppt/tags/tag374.xml" ContentType="application/vnd.openxmlformats-officedocument.presentationml.tags+xml"/>
  <Override PartName="/ppt/tags/tag375.xml" ContentType="application/vnd.openxmlformats-officedocument.presentationml.tags+xml"/>
  <Override PartName="/ppt/notesSlides/notesSlide87.xml" ContentType="application/vnd.openxmlformats-officedocument.presentationml.notesSlide+xml"/>
  <Override PartName="/ppt/tags/tag376.xml" ContentType="application/vnd.openxmlformats-officedocument.presentationml.tags+xml"/>
  <Override PartName="/ppt/tags/tag377.xml" ContentType="application/vnd.openxmlformats-officedocument.presentationml.tags+xml"/>
  <Override PartName="/ppt/notesSlides/notesSlide88.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notesSlides/notesSlide89.xml" ContentType="application/vnd.openxmlformats-officedocument.presentationml.notesSlide+xml"/>
  <Override PartName="/ppt/tags/tag380.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381.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96"/>
  </p:notesMasterIdLst>
  <p:handoutMasterIdLst>
    <p:handoutMasterId r:id="rId97"/>
  </p:handoutMasterIdLst>
  <p:sldIdLst>
    <p:sldId id="1128" r:id="rId3"/>
    <p:sldId id="1181" r:id="rId4"/>
    <p:sldId id="257" r:id="rId5"/>
    <p:sldId id="1378" r:id="rId6"/>
    <p:sldId id="835" r:id="rId7"/>
    <p:sldId id="1444" r:id="rId8"/>
    <p:sldId id="707" r:id="rId9"/>
    <p:sldId id="1073" r:id="rId10"/>
    <p:sldId id="1448" r:id="rId11"/>
    <p:sldId id="1382" r:id="rId12"/>
    <p:sldId id="1449" r:id="rId13"/>
    <p:sldId id="914" r:id="rId14"/>
    <p:sldId id="915" r:id="rId15"/>
    <p:sldId id="1445" r:id="rId16"/>
    <p:sldId id="1447" r:id="rId17"/>
    <p:sldId id="1395" r:id="rId18"/>
    <p:sldId id="1446" r:id="rId19"/>
    <p:sldId id="1394" r:id="rId20"/>
    <p:sldId id="926" r:id="rId21"/>
    <p:sldId id="560" r:id="rId22"/>
    <p:sldId id="930" r:id="rId23"/>
    <p:sldId id="1374" r:id="rId24"/>
    <p:sldId id="935" r:id="rId25"/>
    <p:sldId id="936" r:id="rId26"/>
    <p:sldId id="1386" r:id="rId27"/>
    <p:sldId id="1387" r:id="rId28"/>
    <p:sldId id="1450" r:id="rId29"/>
    <p:sldId id="947" r:id="rId30"/>
    <p:sldId id="948" r:id="rId31"/>
    <p:sldId id="1405" r:id="rId32"/>
    <p:sldId id="1451" r:id="rId33"/>
    <p:sldId id="1452" r:id="rId34"/>
    <p:sldId id="958" r:id="rId35"/>
    <p:sldId id="1417" r:id="rId36"/>
    <p:sldId id="972" r:id="rId37"/>
    <p:sldId id="1375" r:id="rId38"/>
    <p:sldId id="1453" r:id="rId39"/>
    <p:sldId id="1454" r:id="rId40"/>
    <p:sldId id="976" r:id="rId41"/>
    <p:sldId id="1403" r:id="rId42"/>
    <p:sldId id="1455" r:id="rId43"/>
    <p:sldId id="1418" r:id="rId44"/>
    <p:sldId id="979" r:id="rId45"/>
    <p:sldId id="1412" r:id="rId46"/>
    <p:sldId id="1456" r:id="rId47"/>
    <p:sldId id="1457" r:id="rId48"/>
    <p:sldId id="1179" r:id="rId49"/>
    <p:sldId id="1031" r:id="rId50"/>
    <p:sldId id="1007" r:id="rId51"/>
    <p:sldId id="1376" r:id="rId52"/>
    <p:sldId id="1458" r:id="rId53"/>
    <p:sldId id="1459" r:id="rId54"/>
    <p:sldId id="1460" r:id="rId55"/>
    <p:sldId id="1011" r:id="rId56"/>
    <p:sldId id="1390" r:id="rId57"/>
    <p:sldId id="1461" r:id="rId58"/>
    <p:sldId id="1462" r:id="rId59"/>
    <p:sldId id="1463" r:id="rId60"/>
    <p:sldId id="1464" r:id="rId61"/>
    <p:sldId id="1465" r:id="rId62"/>
    <p:sldId id="1466" r:id="rId63"/>
    <p:sldId id="1017" r:id="rId64"/>
    <p:sldId id="1414" r:id="rId65"/>
    <p:sldId id="1467" r:id="rId66"/>
    <p:sldId id="1468" r:id="rId67"/>
    <p:sldId id="1469" r:id="rId68"/>
    <p:sldId id="1470" r:id="rId69"/>
    <p:sldId id="1471" r:id="rId70"/>
    <p:sldId id="1472" r:id="rId71"/>
    <p:sldId id="1032" r:id="rId72"/>
    <p:sldId id="1180" r:id="rId73"/>
    <p:sldId id="1034" r:id="rId74"/>
    <p:sldId id="1377" r:id="rId75"/>
    <p:sldId id="1473" r:id="rId76"/>
    <p:sldId id="1038" r:id="rId77"/>
    <p:sldId id="1474" r:id="rId78"/>
    <p:sldId id="1482" r:id="rId79"/>
    <p:sldId id="1483" r:id="rId80"/>
    <p:sldId id="1484" r:id="rId81"/>
    <p:sldId id="1485" r:id="rId82"/>
    <p:sldId id="1486" r:id="rId83"/>
    <p:sldId id="1049" r:id="rId84"/>
    <p:sldId id="1475" r:id="rId85"/>
    <p:sldId id="1476" r:id="rId86"/>
    <p:sldId id="1477" r:id="rId87"/>
    <p:sldId id="1478" r:id="rId88"/>
    <p:sldId id="1479" r:id="rId89"/>
    <p:sldId id="1480" r:id="rId90"/>
    <p:sldId id="1481" r:id="rId91"/>
    <p:sldId id="1061" r:id="rId92"/>
    <p:sldId id="1062" r:id="rId93"/>
    <p:sldId id="1379" r:id="rId94"/>
    <p:sldId id="296" r:id="rId95"/>
  </p:sldIdLst>
  <p:sldSz cx="12192000" cy="6858000"/>
  <p:notesSz cx="6858000" cy="9144000"/>
  <p:custDataLst>
    <p:tags r:id="rId9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 id="3" name="君竹 段" initials="君段" lastIdx="1" clrIdx="2"/>
  <p:cmAuthor id="584777183" name="坚果儿" initials="坚"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4AB"/>
    <a:srgbClr val="D0CECE"/>
    <a:srgbClr val="000000"/>
    <a:srgbClr val="044875"/>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11" autoAdjust="0"/>
    <p:restoredTop sz="88209" autoAdjust="0"/>
  </p:normalViewPr>
  <p:slideViewPr>
    <p:cSldViewPr showGuides="1">
      <p:cViewPr varScale="1">
        <p:scale>
          <a:sx n="142" d="100"/>
          <a:sy n="142" d="100"/>
        </p:scale>
        <p:origin x="1000" y="68"/>
      </p:cViewPr>
      <p:guideLst>
        <p:guide orient="horz" pos="2640"/>
        <p:guide pos="3840"/>
      </p:guideLst>
    </p:cSldViewPr>
  </p:slideViewPr>
  <p:notesTextViewPr>
    <p:cViewPr>
      <p:scale>
        <a:sx n="120" d="100"/>
        <a:sy n="120"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gs" Target="tags/tag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2025/11/13</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2025/11/13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a:t>
            </a:fld>
            <a:endParaRPr lang="zh-CN" altLang="en-US"/>
          </a:p>
        </p:txBody>
      </p:sp>
    </p:spTree>
    <p:extLst>
      <p:ext uri="{BB962C8B-B14F-4D97-AF65-F5344CB8AC3E}">
        <p14:creationId xmlns:p14="http://schemas.microsoft.com/office/powerpoint/2010/main" val="184327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D654F-A6AE-126F-EFA2-B9BE7C4262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FCBCF6-9D60-0CD5-A40E-C1F4EC36629A}"/>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06246244-3309-551B-4450-7B74ADE47B6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CB251CA-8D3E-8AD0-D212-B9E814DBD530}"/>
              </a:ext>
            </a:extLst>
          </p:cNvPr>
          <p:cNvSpPr>
            <a:spLocks noGrp="1"/>
          </p:cNvSpPr>
          <p:nvPr>
            <p:ph type="sldNum" sz="quarter" idx="10"/>
          </p:nvPr>
        </p:nvSpPr>
        <p:spPr/>
        <p:txBody>
          <a:bodyPr/>
          <a:lstStyle/>
          <a:p>
            <a:fld id="{677A2CBA-E486-4DC8-8696-C7854B0A28FD}" type="slidenum">
              <a:rPr lang="zh-CN" altLang="en-US" smtClean="0"/>
              <a:t>11</a:t>
            </a:fld>
            <a:endParaRPr lang="zh-CN" altLang="en-US"/>
          </a:p>
        </p:txBody>
      </p:sp>
    </p:spTree>
    <p:extLst>
      <p:ext uri="{BB962C8B-B14F-4D97-AF65-F5344CB8AC3E}">
        <p14:creationId xmlns:p14="http://schemas.microsoft.com/office/powerpoint/2010/main" val="2264769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FDA01-1C09-6095-BC7D-608C7F0E9E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0C29B0-5C53-17FC-EA4A-210A4156DAB4}"/>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8F6008C0-6F14-E13F-FE84-8379C4412AE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0D8D38C-99BF-83C9-E949-B29B3557CC84}"/>
              </a:ext>
            </a:extLst>
          </p:cNvPr>
          <p:cNvSpPr>
            <a:spLocks noGrp="1"/>
          </p:cNvSpPr>
          <p:nvPr>
            <p:ph type="sldNum" sz="quarter" idx="10"/>
          </p:nvPr>
        </p:nvSpPr>
        <p:spPr/>
        <p:txBody>
          <a:bodyPr/>
          <a:lstStyle/>
          <a:p>
            <a:fld id="{677A2CBA-E486-4DC8-8696-C7854B0A28FD}" type="slidenum">
              <a:rPr lang="zh-CN" altLang="en-US" smtClean="0"/>
              <a:t>14</a:t>
            </a:fld>
            <a:endParaRPr lang="zh-CN" altLang="en-US"/>
          </a:p>
        </p:txBody>
      </p:sp>
    </p:spTree>
    <p:extLst>
      <p:ext uri="{BB962C8B-B14F-4D97-AF65-F5344CB8AC3E}">
        <p14:creationId xmlns:p14="http://schemas.microsoft.com/office/powerpoint/2010/main" val="3046104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06040-A049-E891-45F9-1F27B1CB2C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BAEDF5-6447-0EF6-9E2E-C6CCC51FECB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279C2888-1DA8-5E4E-9E4A-31001B72E2D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96A0EE0-E79F-0BDA-B4E7-1E423007B431}"/>
              </a:ext>
            </a:extLst>
          </p:cNvPr>
          <p:cNvSpPr>
            <a:spLocks noGrp="1"/>
          </p:cNvSpPr>
          <p:nvPr>
            <p:ph type="sldNum" sz="quarter" idx="10"/>
          </p:nvPr>
        </p:nvSpPr>
        <p:spPr/>
        <p:txBody>
          <a:bodyPr/>
          <a:lstStyle/>
          <a:p>
            <a:fld id="{677A2CBA-E486-4DC8-8696-C7854B0A28FD}" type="slidenum">
              <a:rPr lang="zh-CN" altLang="en-US" smtClean="0"/>
              <a:t>15</a:t>
            </a:fld>
            <a:endParaRPr lang="zh-CN" altLang="en-US"/>
          </a:p>
        </p:txBody>
      </p:sp>
    </p:spTree>
    <p:extLst>
      <p:ext uri="{BB962C8B-B14F-4D97-AF65-F5344CB8AC3E}">
        <p14:creationId xmlns:p14="http://schemas.microsoft.com/office/powerpoint/2010/main" val="3828517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16</a:t>
            </a:fld>
            <a:endParaRPr lang="zh-CN" altLang="en-US"/>
          </a:p>
        </p:txBody>
      </p:sp>
    </p:spTree>
    <p:extLst>
      <p:ext uri="{BB962C8B-B14F-4D97-AF65-F5344CB8AC3E}">
        <p14:creationId xmlns:p14="http://schemas.microsoft.com/office/powerpoint/2010/main" val="2293003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FB22D-65CF-37DF-66BE-8069C4CA14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939AEC-EDD1-22B7-861F-7BFAF41F4E7A}"/>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6EE04F41-93E5-D6FC-7597-9867B10418A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2846886-3C73-FC7C-DCC8-982BC64E8FBF}"/>
              </a:ext>
            </a:extLst>
          </p:cNvPr>
          <p:cNvSpPr>
            <a:spLocks noGrp="1"/>
          </p:cNvSpPr>
          <p:nvPr>
            <p:ph type="sldNum" sz="quarter" idx="10"/>
          </p:nvPr>
        </p:nvSpPr>
        <p:spPr/>
        <p:txBody>
          <a:bodyPr/>
          <a:lstStyle/>
          <a:p>
            <a:fld id="{677A2CBA-E486-4DC8-8696-C7854B0A28FD}" type="slidenum">
              <a:rPr lang="zh-CN" altLang="en-US" smtClean="0"/>
              <a:t>17</a:t>
            </a:fld>
            <a:endParaRPr lang="zh-CN" altLang="en-US"/>
          </a:p>
        </p:txBody>
      </p:sp>
    </p:spTree>
    <p:extLst>
      <p:ext uri="{BB962C8B-B14F-4D97-AF65-F5344CB8AC3E}">
        <p14:creationId xmlns:p14="http://schemas.microsoft.com/office/powerpoint/2010/main" val="3467150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18</a:t>
            </a:fld>
            <a:endParaRPr lang="zh-CN" altLang="en-US"/>
          </a:p>
        </p:txBody>
      </p:sp>
    </p:spTree>
    <p:extLst>
      <p:ext uri="{BB962C8B-B14F-4D97-AF65-F5344CB8AC3E}">
        <p14:creationId xmlns:p14="http://schemas.microsoft.com/office/powerpoint/2010/main" val="234298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endParaRPr lang="zh-CN" altLang="en-US" b="0" i="0" dirty="0">
              <a:solidFill>
                <a:srgbClr val="000000"/>
              </a:solidFill>
              <a:effectLst/>
              <a:latin typeface="Inter"/>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extLst>
      <p:ext uri="{BB962C8B-B14F-4D97-AF65-F5344CB8AC3E}">
        <p14:creationId xmlns:p14="http://schemas.microsoft.com/office/powerpoint/2010/main" val="455421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extLst>
      <p:ext uri="{BB962C8B-B14F-4D97-AF65-F5344CB8AC3E}">
        <p14:creationId xmlns:p14="http://schemas.microsoft.com/office/powerpoint/2010/main" val="1317066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6FD37-2C6F-88D6-BA2B-5D1F6E4041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7BDFBF-F68C-DD01-9BB6-5E0AA63C373C}"/>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057BC6D9-B73E-9DBC-142E-5CE9C969BFE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A0539BD-24AC-86D4-1982-CD83747706A2}"/>
              </a:ext>
            </a:extLst>
          </p:cNvPr>
          <p:cNvSpPr>
            <a:spLocks noGrp="1"/>
          </p:cNvSpPr>
          <p:nvPr>
            <p:ph type="sldNum" sz="quarter" idx="10"/>
          </p:nvPr>
        </p:nvSpPr>
        <p:spPr/>
        <p:txBody>
          <a:bodyPr/>
          <a:lstStyle/>
          <a:p>
            <a:fld id="{677A2CBA-E486-4DC8-8696-C7854B0A28FD}" type="slidenum">
              <a:rPr lang="zh-CN" altLang="en-US" smtClean="0"/>
              <a:t>27</a:t>
            </a:fld>
            <a:endParaRPr lang="zh-CN" altLang="en-US"/>
          </a:p>
        </p:txBody>
      </p:sp>
    </p:spTree>
    <p:extLst>
      <p:ext uri="{BB962C8B-B14F-4D97-AF65-F5344CB8AC3E}">
        <p14:creationId xmlns:p14="http://schemas.microsoft.com/office/powerpoint/2010/main" val="53317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endParaRPr lang="zh-CN" altLang="en-US" b="1" i="0" dirty="0">
              <a:solidFill>
                <a:srgbClr val="000000"/>
              </a:solidFill>
              <a:effectLst/>
              <a:latin typeface="Montserrat" panose="020F0502020204030204" pitchFamily="2" charset="0"/>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30</a:t>
            </a:fld>
            <a:endParaRPr lang="zh-CN" altLang="en-US"/>
          </a:p>
        </p:txBody>
      </p:sp>
    </p:spTree>
    <p:extLst>
      <p:ext uri="{BB962C8B-B14F-4D97-AF65-F5344CB8AC3E}">
        <p14:creationId xmlns:p14="http://schemas.microsoft.com/office/powerpoint/2010/main" val="2403089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1BFA0-136D-58AF-5168-50D40587D4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2A7375-7E51-AE9B-5459-8596CC99E750}"/>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E3E9A908-3128-DE6B-2AA0-CDF4182E65C5}"/>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48DB326A-471D-E314-2FCB-3C23DFC9240B}"/>
              </a:ext>
            </a:extLst>
          </p:cNvPr>
          <p:cNvSpPr>
            <a:spLocks noGrp="1"/>
          </p:cNvSpPr>
          <p:nvPr>
            <p:ph type="sldNum" sz="quarter" idx="10"/>
          </p:nvPr>
        </p:nvSpPr>
        <p:spPr/>
        <p:txBody>
          <a:bodyPr/>
          <a:lstStyle/>
          <a:p>
            <a:fld id="{677A2CBA-E486-4DC8-8696-C7854B0A28FD}" type="slidenum">
              <a:rPr lang="zh-CN" altLang="en-US" smtClean="0"/>
              <a:t>31</a:t>
            </a:fld>
            <a:endParaRPr lang="zh-CN" altLang="en-US"/>
          </a:p>
        </p:txBody>
      </p:sp>
    </p:spTree>
    <p:extLst>
      <p:ext uri="{BB962C8B-B14F-4D97-AF65-F5344CB8AC3E}">
        <p14:creationId xmlns:p14="http://schemas.microsoft.com/office/powerpoint/2010/main" val="1786256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C4A45-C9E5-B71A-84C7-68CEB6D890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24E678-2ED5-7B44-8EE5-625FC7B8892E}"/>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3C3EFB60-6C90-465E-58B0-6467E14B2084}"/>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4AB66209-FA5D-BD0C-1C80-94A475C0415D}"/>
              </a:ext>
            </a:extLst>
          </p:cNvPr>
          <p:cNvSpPr>
            <a:spLocks noGrp="1"/>
          </p:cNvSpPr>
          <p:nvPr>
            <p:ph type="sldNum" sz="quarter" idx="10"/>
          </p:nvPr>
        </p:nvSpPr>
        <p:spPr/>
        <p:txBody>
          <a:bodyPr/>
          <a:lstStyle/>
          <a:p>
            <a:fld id="{677A2CBA-E486-4DC8-8696-C7854B0A28FD}" type="slidenum">
              <a:rPr lang="zh-CN" altLang="en-US" smtClean="0"/>
              <a:t>32</a:t>
            </a:fld>
            <a:endParaRPr lang="zh-CN" altLang="en-US"/>
          </a:p>
        </p:txBody>
      </p:sp>
    </p:spTree>
    <p:extLst>
      <p:ext uri="{BB962C8B-B14F-4D97-AF65-F5344CB8AC3E}">
        <p14:creationId xmlns:p14="http://schemas.microsoft.com/office/powerpoint/2010/main" val="2492949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endParaRPr lang="zh-CN" altLang="en-US" b="0" i="0" dirty="0">
              <a:solidFill>
                <a:srgbClr val="000000"/>
              </a:solidFill>
              <a:effectLst/>
              <a:latin typeface="Inter"/>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34</a:t>
            </a:fld>
            <a:endParaRPr lang="zh-CN" altLang="en-US"/>
          </a:p>
        </p:txBody>
      </p:sp>
    </p:spTree>
    <p:extLst>
      <p:ext uri="{BB962C8B-B14F-4D97-AF65-F5344CB8AC3E}">
        <p14:creationId xmlns:p14="http://schemas.microsoft.com/office/powerpoint/2010/main" val="3624025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endParaRPr lang="zh-CN" altLang="en-US" b="1" i="0" dirty="0">
              <a:solidFill>
                <a:srgbClr val="000000"/>
              </a:solidFill>
              <a:effectLst/>
              <a:latin typeface="Montserrat" panose="00000500000000000000" pitchFamily="2" charset="0"/>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D6D9-C7A8-D5C4-2CC2-B01DBD16E8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669868-C1E8-4853-5544-CAF4F924D3C5}"/>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73A146C8-8186-E17E-5ADE-295800DF0FA8}"/>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3F24F80-CB57-CA1F-5D6F-DC5E924A625C}"/>
              </a:ext>
            </a:extLst>
          </p:cNvPr>
          <p:cNvSpPr>
            <a:spLocks noGrp="1"/>
          </p:cNvSpPr>
          <p:nvPr>
            <p:ph type="sldNum" sz="quarter" idx="10"/>
          </p:nvPr>
        </p:nvSpPr>
        <p:spPr/>
        <p:txBody>
          <a:bodyPr/>
          <a:lstStyle/>
          <a:p>
            <a:fld id="{677A2CBA-E486-4DC8-8696-C7854B0A28FD}" type="slidenum">
              <a:rPr lang="zh-CN" altLang="en-US" smtClean="0"/>
              <a:t>37</a:t>
            </a:fld>
            <a:endParaRPr lang="zh-CN" altLang="en-US"/>
          </a:p>
        </p:txBody>
      </p:sp>
    </p:spTree>
    <p:extLst>
      <p:ext uri="{BB962C8B-B14F-4D97-AF65-F5344CB8AC3E}">
        <p14:creationId xmlns:p14="http://schemas.microsoft.com/office/powerpoint/2010/main" val="42069217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42E29-27BB-51AD-6ED5-F8B37F51F0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D14E60-A3F3-94E9-C985-EEFF29880412}"/>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514145F7-42E5-632F-1E65-A56F74F99647}"/>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6BFFE7C-606D-1BF3-73B2-ED313D53E46A}"/>
              </a:ext>
            </a:extLst>
          </p:cNvPr>
          <p:cNvSpPr>
            <a:spLocks noGrp="1"/>
          </p:cNvSpPr>
          <p:nvPr>
            <p:ph type="sldNum" sz="quarter" idx="10"/>
          </p:nvPr>
        </p:nvSpPr>
        <p:spPr/>
        <p:txBody>
          <a:bodyPr/>
          <a:lstStyle/>
          <a:p>
            <a:fld id="{677A2CBA-E486-4DC8-8696-C7854B0A28FD}" type="slidenum">
              <a:rPr lang="zh-CN" altLang="en-US" smtClean="0"/>
              <a:t>38</a:t>
            </a:fld>
            <a:endParaRPr lang="zh-CN" altLang="en-US"/>
          </a:p>
        </p:txBody>
      </p:sp>
    </p:spTree>
    <p:extLst>
      <p:ext uri="{BB962C8B-B14F-4D97-AF65-F5344CB8AC3E}">
        <p14:creationId xmlns:p14="http://schemas.microsoft.com/office/powerpoint/2010/main" val="3191164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40</a:t>
            </a:fld>
            <a:endParaRPr lang="zh-CN" altLang="en-US"/>
          </a:p>
        </p:txBody>
      </p:sp>
    </p:spTree>
    <p:extLst>
      <p:ext uri="{BB962C8B-B14F-4D97-AF65-F5344CB8AC3E}">
        <p14:creationId xmlns:p14="http://schemas.microsoft.com/office/powerpoint/2010/main" val="539370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8DA47-2779-4446-A4EE-F6B547F20B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DE76D8-6920-4060-DB48-A90F4E66CB83}"/>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7BB99D12-17D4-EE69-A1B4-90DE402F974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67656BB-2101-30C4-02D2-8D6E5645E7C8}"/>
              </a:ext>
            </a:extLst>
          </p:cNvPr>
          <p:cNvSpPr>
            <a:spLocks noGrp="1"/>
          </p:cNvSpPr>
          <p:nvPr>
            <p:ph type="sldNum" sz="quarter" idx="10"/>
          </p:nvPr>
        </p:nvSpPr>
        <p:spPr/>
        <p:txBody>
          <a:bodyPr/>
          <a:lstStyle/>
          <a:p>
            <a:fld id="{677A2CBA-E486-4DC8-8696-C7854B0A28FD}" type="slidenum">
              <a:rPr lang="zh-CN" altLang="en-US" smtClean="0"/>
              <a:t>41</a:t>
            </a:fld>
            <a:endParaRPr lang="zh-CN" altLang="en-US"/>
          </a:p>
        </p:txBody>
      </p:sp>
    </p:spTree>
    <p:extLst>
      <p:ext uri="{BB962C8B-B14F-4D97-AF65-F5344CB8AC3E}">
        <p14:creationId xmlns:p14="http://schemas.microsoft.com/office/powerpoint/2010/main" val="3813476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42</a:t>
            </a:fld>
            <a:endParaRPr lang="zh-CN" altLang="en-US"/>
          </a:p>
        </p:txBody>
      </p:sp>
    </p:spTree>
    <p:extLst>
      <p:ext uri="{BB962C8B-B14F-4D97-AF65-F5344CB8AC3E}">
        <p14:creationId xmlns:p14="http://schemas.microsoft.com/office/powerpoint/2010/main" val="1891202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44</a:t>
            </a:fld>
            <a:endParaRPr lang="zh-CN" altLang="en-US"/>
          </a:p>
        </p:txBody>
      </p:sp>
    </p:spTree>
    <p:extLst>
      <p:ext uri="{BB962C8B-B14F-4D97-AF65-F5344CB8AC3E}">
        <p14:creationId xmlns:p14="http://schemas.microsoft.com/office/powerpoint/2010/main" val="1045313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9527D-3D67-5D7C-B62F-74F42BD72C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60F1CE-76B8-2398-DD0C-1C5D66CCD19C}"/>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3EDEC8B0-D825-F9C4-81A6-E37D771BB4AC}"/>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823E8ADC-AE78-0407-E094-A55650BA1E5C}"/>
              </a:ext>
            </a:extLst>
          </p:cNvPr>
          <p:cNvSpPr>
            <a:spLocks noGrp="1"/>
          </p:cNvSpPr>
          <p:nvPr>
            <p:ph type="sldNum" sz="quarter" idx="10"/>
          </p:nvPr>
        </p:nvSpPr>
        <p:spPr/>
        <p:txBody>
          <a:bodyPr/>
          <a:lstStyle/>
          <a:p>
            <a:fld id="{677A2CBA-E486-4DC8-8696-C7854B0A28FD}" type="slidenum">
              <a:rPr lang="zh-CN" altLang="en-US" smtClean="0"/>
              <a:t>45</a:t>
            </a:fld>
            <a:endParaRPr lang="zh-CN" altLang="en-US"/>
          </a:p>
        </p:txBody>
      </p:sp>
    </p:spTree>
    <p:extLst>
      <p:ext uri="{BB962C8B-B14F-4D97-AF65-F5344CB8AC3E}">
        <p14:creationId xmlns:p14="http://schemas.microsoft.com/office/powerpoint/2010/main" val="2151122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C4A5A-725F-A569-EF37-8582A06043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C3DE2B-20F1-ECD1-077C-99EED01DCD44}"/>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FD5269E6-114B-40AB-F96C-06446DA277ED}"/>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85540836-F35F-7880-8D19-76F3B4143283}"/>
              </a:ext>
            </a:extLst>
          </p:cNvPr>
          <p:cNvSpPr>
            <a:spLocks noGrp="1"/>
          </p:cNvSpPr>
          <p:nvPr>
            <p:ph type="sldNum" sz="quarter" idx="10"/>
          </p:nvPr>
        </p:nvSpPr>
        <p:spPr/>
        <p:txBody>
          <a:bodyPr/>
          <a:lstStyle/>
          <a:p>
            <a:fld id="{677A2CBA-E486-4DC8-8696-C7854B0A28FD}" type="slidenum">
              <a:rPr lang="zh-CN" altLang="en-US" smtClean="0"/>
              <a:t>46</a:t>
            </a:fld>
            <a:endParaRPr lang="zh-CN" altLang="en-US"/>
          </a:p>
        </p:txBody>
      </p:sp>
    </p:spTree>
    <p:extLst>
      <p:ext uri="{BB962C8B-B14F-4D97-AF65-F5344CB8AC3E}">
        <p14:creationId xmlns:p14="http://schemas.microsoft.com/office/powerpoint/2010/main" val="11791644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endParaRPr lang="zh-CN" altLang="en-US" b="0" i="0" dirty="0">
              <a:solidFill>
                <a:srgbClr val="000000"/>
              </a:solidFill>
              <a:effectLst/>
              <a:latin typeface="Inter"/>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endParaRPr lang="zh-CN" altLang="en-US" b="0" i="0" dirty="0">
              <a:solidFill>
                <a:srgbClr val="000000"/>
              </a:solidFill>
              <a:effectLst/>
              <a:latin typeface="Inter"/>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BF08-9E02-60FC-C4CD-A5023DFE8C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8001E7-4C1D-4BC7-1348-440BE39BD282}"/>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6338A5E0-2B60-9B51-5864-C1E818408035}"/>
              </a:ext>
            </a:extLst>
          </p:cNvPr>
          <p:cNvSpPr>
            <a:spLocks noGrp="1"/>
          </p:cNvSpPr>
          <p:nvPr>
            <p:ph type="body" idx="1"/>
          </p:nvPr>
        </p:nvSpPr>
        <p:spPr/>
        <p:txBody>
          <a:bodyPr/>
          <a:lstStyle/>
          <a:p>
            <a:pPr algn="l"/>
            <a:endParaRPr lang="zh-CN" altLang="en-US" b="0" i="0" dirty="0">
              <a:solidFill>
                <a:srgbClr val="000000"/>
              </a:solidFill>
              <a:effectLst/>
              <a:latin typeface="Inter"/>
            </a:endParaRPr>
          </a:p>
        </p:txBody>
      </p:sp>
      <p:sp>
        <p:nvSpPr>
          <p:cNvPr id="4" name="灯片编号占位符 3">
            <a:extLst>
              <a:ext uri="{FF2B5EF4-FFF2-40B4-BE49-F238E27FC236}">
                <a16:creationId xmlns:a16="http://schemas.microsoft.com/office/drawing/2014/main" id="{3457F17D-7F4B-A5E1-8B01-B67115BE4F2D}"/>
              </a:ext>
            </a:extLst>
          </p:cNvPr>
          <p:cNvSpPr>
            <a:spLocks noGrp="1"/>
          </p:cNvSpPr>
          <p:nvPr>
            <p:ph type="sldNum" sz="quarter" idx="10"/>
          </p:nvPr>
        </p:nvSpPr>
        <p:spPr/>
        <p:txBody>
          <a:bodyPr/>
          <a:lstStyle/>
          <a:p>
            <a:fld id="{677A2CBA-E486-4DC8-8696-C7854B0A28FD}" type="slidenum">
              <a:rPr lang="zh-CN" altLang="en-US" smtClean="0"/>
              <a:t>51</a:t>
            </a:fld>
            <a:endParaRPr lang="zh-CN" altLang="en-US"/>
          </a:p>
        </p:txBody>
      </p:sp>
    </p:spTree>
    <p:extLst>
      <p:ext uri="{BB962C8B-B14F-4D97-AF65-F5344CB8AC3E}">
        <p14:creationId xmlns:p14="http://schemas.microsoft.com/office/powerpoint/2010/main" val="14736772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354BD-143B-774B-B709-3201FBB61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0AB529-264C-08F1-6912-4C457606ADB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EC54C5AF-702E-7D47-DF7E-2DAAB054424D}"/>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EAF4A3F-38A7-12F3-1590-D2B3953E6164}"/>
              </a:ext>
            </a:extLst>
          </p:cNvPr>
          <p:cNvSpPr>
            <a:spLocks noGrp="1"/>
          </p:cNvSpPr>
          <p:nvPr>
            <p:ph type="sldNum" sz="quarter" idx="10"/>
          </p:nvPr>
        </p:nvSpPr>
        <p:spPr/>
        <p:txBody>
          <a:bodyPr/>
          <a:lstStyle/>
          <a:p>
            <a:fld id="{677A2CBA-E486-4DC8-8696-C7854B0A28FD}" type="slidenum">
              <a:rPr lang="zh-CN" altLang="en-US" smtClean="0"/>
              <a:t>52</a:t>
            </a:fld>
            <a:endParaRPr lang="zh-CN" altLang="en-US"/>
          </a:p>
        </p:txBody>
      </p:sp>
    </p:spTree>
    <p:extLst>
      <p:ext uri="{BB962C8B-B14F-4D97-AF65-F5344CB8AC3E}">
        <p14:creationId xmlns:p14="http://schemas.microsoft.com/office/powerpoint/2010/main" val="1246831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1D99B-7D12-EBA4-23F0-F471F78B2A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2E08CE-0C4F-726D-A634-226F935D8B2F}"/>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A3B865C4-E46A-FBA6-9623-43ED025CBF81}"/>
              </a:ext>
            </a:extLst>
          </p:cNvPr>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3B7F7A6-11C1-D3C3-317E-51CEDC9781DF}"/>
              </a:ext>
            </a:extLst>
          </p:cNvPr>
          <p:cNvSpPr>
            <a:spLocks noGrp="1"/>
          </p:cNvSpPr>
          <p:nvPr>
            <p:ph type="sldNum" sz="quarter" idx="10"/>
          </p:nvPr>
        </p:nvSpPr>
        <p:spPr/>
        <p:txBody>
          <a:bodyPr/>
          <a:lstStyle/>
          <a:p>
            <a:fld id="{677A2CBA-E486-4DC8-8696-C7854B0A28FD}" type="slidenum">
              <a:rPr lang="zh-CN" altLang="en-US" smtClean="0"/>
              <a:t>53</a:t>
            </a:fld>
            <a:endParaRPr lang="zh-CN" altLang="en-US"/>
          </a:p>
        </p:txBody>
      </p:sp>
    </p:spTree>
    <p:extLst>
      <p:ext uri="{BB962C8B-B14F-4D97-AF65-F5344CB8AC3E}">
        <p14:creationId xmlns:p14="http://schemas.microsoft.com/office/powerpoint/2010/main" val="27135724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55</a:t>
            </a:fld>
            <a:endParaRPr lang="zh-CN" altLang="en-US"/>
          </a:p>
        </p:txBody>
      </p:sp>
    </p:spTree>
    <p:extLst>
      <p:ext uri="{BB962C8B-B14F-4D97-AF65-F5344CB8AC3E}">
        <p14:creationId xmlns:p14="http://schemas.microsoft.com/office/powerpoint/2010/main" val="39303513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1ED99-4978-33A8-BAE5-C098308B39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31FC7F-1716-4954-4BAC-B22A36609598}"/>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D44E126C-8FB1-C424-0EA9-2565D1D87E0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86DAA14-7B53-1C7B-5F50-BA25E5C34B09}"/>
              </a:ext>
            </a:extLst>
          </p:cNvPr>
          <p:cNvSpPr>
            <a:spLocks noGrp="1"/>
          </p:cNvSpPr>
          <p:nvPr>
            <p:ph type="sldNum" sz="quarter" idx="10"/>
          </p:nvPr>
        </p:nvSpPr>
        <p:spPr/>
        <p:txBody>
          <a:bodyPr/>
          <a:lstStyle/>
          <a:p>
            <a:fld id="{677A2CBA-E486-4DC8-8696-C7854B0A28FD}" type="slidenum">
              <a:rPr lang="zh-CN" altLang="en-US" smtClean="0"/>
              <a:t>56</a:t>
            </a:fld>
            <a:endParaRPr lang="zh-CN" altLang="en-US"/>
          </a:p>
        </p:txBody>
      </p:sp>
    </p:spTree>
    <p:extLst>
      <p:ext uri="{BB962C8B-B14F-4D97-AF65-F5344CB8AC3E}">
        <p14:creationId xmlns:p14="http://schemas.microsoft.com/office/powerpoint/2010/main" val="2733819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2B64E-0774-A3DD-DE58-728FE79D9F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127386-0966-D50B-9EE7-60E91483BA62}"/>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413D6DA1-0D72-3671-3EC4-2FB1BBDE46E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88EABFB-244B-157B-9CD5-4D8E94FE77EC}"/>
              </a:ext>
            </a:extLst>
          </p:cNvPr>
          <p:cNvSpPr>
            <a:spLocks noGrp="1"/>
          </p:cNvSpPr>
          <p:nvPr>
            <p:ph type="sldNum" sz="quarter" idx="10"/>
          </p:nvPr>
        </p:nvSpPr>
        <p:spPr/>
        <p:txBody>
          <a:bodyPr/>
          <a:lstStyle/>
          <a:p>
            <a:fld id="{677A2CBA-E486-4DC8-8696-C7854B0A28FD}" type="slidenum">
              <a:rPr lang="zh-CN" altLang="en-US" smtClean="0"/>
              <a:t>57</a:t>
            </a:fld>
            <a:endParaRPr lang="zh-CN" altLang="en-US"/>
          </a:p>
        </p:txBody>
      </p:sp>
    </p:spTree>
    <p:extLst>
      <p:ext uri="{BB962C8B-B14F-4D97-AF65-F5344CB8AC3E}">
        <p14:creationId xmlns:p14="http://schemas.microsoft.com/office/powerpoint/2010/main" val="11558784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2E843-1371-6D09-E275-D25DA17BD9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BDE48B-CE72-E242-5A10-00083AC0ECB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5D363F59-63D6-C20E-03A9-AC9A447FC74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1AE12DE-9507-EFBF-BB3D-811414303A7F}"/>
              </a:ext>
            </a:extLst>
          </p:cNvPr>
          <p:cNvSpPr>
            <a:spLocks noGrp="1"/>
          </p:cNvSpPr>
          <p:nvPr>
            <p:ph type="sldNum" sz="quarter" idx="10"/>
          </p:nvPr>
        </p:nvSpPr>
        <p:spPr/>
        <p:txBody>
          <a:bodyPr/>
          <a:lstStyle/>
          <a:p>
            <a:fld id="{677A2CBA-E486-4DC8-8696-C7854B0A28FD}" type="slidenum">
              <a:rPr lang="zh-CN" altLang="en-US" smtClean="0"/>
              <a:t>58</a:t>
            </a:fld>
            <a:endParaRPr lang="zh-CN" altLang="en-US"/>
          </a:p>
        </p:txBody>
      </p:sp>
    </p:spTree>
    <p:extLst>
      <p:ext uri="{BB962C8B-B14F-4D97-AF65-F5344CB8AC3E}">
        <p14:creationId xmlns:p14="http://schemas.microsoft.com/office/powerpoint/2010/main" val="3754535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72F15-7272-3A74-BA92-33E1A0AD2A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9BCDBD-5C0F-2D24-7626-52C9B064E0A9}"/>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F4CD912F-FE53-E193-6B6C-88841E9969B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868454E-7B8C-57D1-173A-659ABDA11C11}"/>
              </a:ext>
            </a:extLst>
          </p:cNvPr>
          <p:cNvSpPr>
            <a:spLocks noGrp="1"/>
          </p:cNvSpPr>
          <p:nvPr>
            <p:ph type="sldNum" sz="quarter" idx="10"/>
          </p:nvPr>
        </p:nvSpPr>
        <p:spPr/>
        <p:txBody>
          <a:bodyPr/>
          <a:lstStyle/>
          <a:p>
            <a:fld id="{677A2CBA-E486-4DC8-8696-C7854B0A28FD}" type="slidenum">
              <a:rPr lang="zh-CN" altLang="en-US" smtClean="0"/>
              <a:t>59</a:t>
            </a:fld>
            <a:endParaRPr lang="zh-CN" altLang="en-US"/>
          </a:p>
        </p:txBody>
      </p:sp>
    </p:spTree>
    <p:extLst>
      <p:ext uri="{BB962C8B-B14F-4D97-AF65-F5344CB8AC3E}">
        <p14:creationId xmlns:p14="http://schemas.microsoft.com/office/powerpoint/2010/main" val="3994322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ECB2A-DF47-8A08-99D6-E38F2290D7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308CE9-4682-4F39-981D-3EDA50783534}"/>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76B002FA-9503-9C4D-A673-282B4A352EB7}"/>
              </a:ext>
            </a:extLst>
          </p:cNvPr>
          <p:cNvSpPr>
            <a:spLocks noGrp="1"/>
          </p:cNvSpPr>
          <p:nvPr>
            <p:ph type="body" idx="1"/>
          </p:nvPr>
        </p:nvSpPr>
        <p:spPr/>
        <p:txBody>
          <a:bodyPr/>
          <a:lstStyle/>
          <a:p>
            <a:pPr algn="l"/>
            <a:endParaRPr lang="zh-CN" altLang="en-US" b="0" i="0" dirty="0">
              <a:solidFill>
                <a:srgbClr val="000000"/>
              </a:solidFill>
              <a:effectLst/>
              <a:latin typeface="Inter"/>
            </a:endParaRPr>
          </a:p>
        </p:txBody>
      </p:sp>
      <p:sp>
        <p:nvSpPr>
          <p:cNvPr id="4" name="灯片编号占位符 3">
            <a:extLst>
              <a:ext uri="{FF2B5EF4-FFF2-40B4-BE49-F238E27FC236}">
                <a16:creationId xmlns:a16="http://schemas.microsoft.com/office/drawing/2014/main" id="{EC83C307-FF75-42E8-C0C7-782F47C35098}"/>
              </a:ext>
            </a:extLst>
          </p:cNvPr>
          <p:cNvSpPr>
            <a:spLocks noGrp="1"/>
          </p:cNvSpPr>
          <p:nvPr>
            <p:ph type="sldNum" sz="quarter" idx="10"/>
          </p:nvPr>
        </p:nvSpPr>
        <p:spPr/>
        <p:txBody>
          <a:bodyPr/>
          <a:lstStyle/>
          <a:p>
            <a:fld id="{677A2CBA-E486-4DC8-8696-C7854B0A28FD}" type="slidenum">
              <a:rPr lang="zh-CN" altLang="en-US" smtClean="0"/>
              <a:t>6</a:t>
            </a:fld>
            <a:endParaRPr lang="zh-CN" altLang="en-US"/>
          </a:p>
        </p:txBody>
      </p:sp>
    </p:spTree>
    <p:extLst>
      <p:ext uri="{BB962C8B-B14F-4D97-AF65-F5344CB8AC3E}">
        <p14:creationId xmlns:p14="http://schemas.microsoft.com/office/powerpoint/2010/main" val="38881126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F22E8-939B-DA54-C25C-82FE55F103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1DC8E6-986B-3950-B136-45D58CCFA6D5}"/>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65581B47-C545-EBDE-DD88-ED67863E1D6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E396A9C-7AE4-2050-5DC8-7A5C22F32C34}"/>
              </a:ext>
            </a:extLst>
          </p:cNvPr>
          <p:cNvSpPr>
            <a:spLocks noGrp="1"/>
          </p:cNvSpPr>
          <p:nvPr>
            <p:ph type="sldNum" sz="quarter" idx="10"/>
          </p:nvPr>
        </p:nvSpPr>
        <p:spPr/>
        <p:txBody>
          <a:bodyPr/>
          <a:lstStyle/>
          <a:p>
            <a:fld id="{677A2CBA-E486-4DC8-8696-C7854B0A28FD}" type="slidenum">
              <a:rPr lang="zh-CN" altLang="en-US" smtClean="0"/>
              <a:t>60</a:t>
            </a:fld>
            <a:endParaRPr lang="zh-CN" altLang="en-US"/>
          </a:p>
        </p:txBody>
      </p:sp>
    </p:spTree>
    <p:extLst>
      <p:ext uri="{BB962C8B-B14F-4D97-AF65-F5344CB8AC3E}">
        <p14:creationId xmlns:p14="http://schemas.microsoft.com/office/powerpoint/2010/main" val="2453681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38C82-42E3-A923-F670-AAA3DB6DA3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02ED25-A142-2359-EEA4-81CA48ACEC87}"/>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150242D1-B5FC-ABCF-2108-5AD9BD78A65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18FD3D1-58F9-E562-48B8-8F702702BEC1}"/>
              </a:ext>
            </a:extLst>
          </p:cNvPr>
          <p:cNvSpPr>
            <a:spLocks noGrp="1"/>
          </p:cNvSpPr>
          <p:nvPr>
            <p:ph type="sldNum" sz="quarter" idx="10"/>
          </p:nvPr>
        </p:nvSpPr>
        <p:spPr/>
        <p:txBody>
          <a:bodyPr/>
          <a:lstStyle/>
          <a:p>
            <a:fld id="{677A2CBA-E486-4DC8-8696-C7854B0A28FD}" type="slidenum">
              <a:rPr lang="zh-CN" altLang="en-US" smtClean="0"/>
              <a:t>61</a:t>
            </a:fld>
            <a:endParaRPr lang="zh-CN" altLang="en-US"/>
          </a:p>
        </p:txBody>
      </p:sp>
    </p:spTree>
    <p:extLst>
      <p:ext uri="{BB962C8B-B14F-4D97-AF65-F5344CB8AC3E}">
        <p14:creationId xmlns:p14="http://schemas.microsoft.com/office/powerpoint/2010/main" val="8420174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63</a:t>
            </a:fld>
            <a:endParaRPr lang="zh-CN" altLang="en-US"/>
          </a:p>
        </p:txBody>
      </p:sp>
    </p:spTree>
    <p:extLst>
      <p:ext uri="{BB962C8B-B14F-4D97-AF65-F5344CB8AC3E}">
        <p14:creationId xmlns:p14="http://schemas.microsoft.com/office/powerpoint/2010/main" val="32269795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B235B-924A-475F-EB3D-EB340056A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60364A-26C9-6AD4-FDB0-2E1A539E15D8}"/>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29101B50-6F84-C80A-93D2-B6614702CB53}"/>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D6C0D3E9-78FA-B161-9959-A2722E80445C}"/>
              </a:ext>
            </a:extLst>
          </p:cNvPr>
          <p:cNvSpPr>
            <a:spLocks noGrp="1"/>
          </p:cNvSpPr>
          <p:nvPr>
            <p:ph type="sldNum" sz="quarter" idx="10"/>
          </p:nvPr>
        </p:nvSpPr>
        <p:spPr/>
        <p:txBody>
          <a:bodyPr/>
          <a:lstStyle/>
          <a:p>
            <a:fld id="{677A2CBA-E486-4DC8-8696-C7854B0A28FD}" type="slidenum">
              <a:rPr lang="zh-CN" altLang="en-US" smtClean="0"/>
              <a:t>64</a:t>
            </a:fld>
            <a:endParaRPr lang="zh-CN" altLang="en-US"/>
          </a:p>
        </p:txBody>
      </p:sp>
    </p:spTree>
    <p:extLst>
      <p:ext uri="{BB962C8B-B14F-4D97-AF65-F5344CB8AC3E}">
        <p14:creationId xmlns:p14="http://schemas.microsoft.com/office/powerpoint/2010/main" val="15124202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46CB5-1F5B-8E86-49D9-21FD1DC1BC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47E58A-C432-E78F-9201-AE5E69814C44}"/>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D2ECE927-D23C-53DA-BE60-A1245584F060}"/>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561281D7-3CF8-90C9-BC16-400C62767ABB}"/>
              </a:ext>
            </a:extLst>
          </p:cNvPr>
          <p:cNvSpPr>
            <a:spLocks noGrp="1"/>
          </p:cNvSpPr>
          <p:nvPr>
            <p:ph type="sldNum" sz="quarter" idx="10"/>
          </p:nvPr>
        </p:nvSpPr>
        <p:spPr/>
        <p:txBody>
          <a:bodyPr/>
          <a:lstStyle/>
          <a:p>
            <a:fld id="{677A2CBA-E486-4DC8-8696-C7854B0A28FD}" type="slidenum">
              <a:rPr lang="zh-CN" altLang="en-US" smtClean="0"/>
              <a:t>65</a:t>
            </a:fld>
            <a:endParaRPr lang="zh-CN" altLang="en-US"/>
          </a:p>
        </p:txBody>
      </p:sp>
    </p:spTree>
    <p:extLst>
      <p:ext uri="{BB962C8B-B14F-4D97-AF65-F5344CB8AC3E}">
        <p14:creationId xmlns:p14="http://schemas.microsoft.com/office/powerpoint/2010/main" val="25542817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05480-BB63-78B9-9CEA-BA9F2A250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7427C8-FFCA-D47B-2677-BC557AF7E577}"/>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0B52AE6C-25BF-E164-58FB-32B265076BEE}"/>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C388DBCF-2490-B348-5EE0-B6AF8EFA3B24}"/>
              </a:ext>
            </a:extLst>
          </p:cNvPr>
          <p:cNvSpPr>
            <a:spLocks noGrp="1"/>
          </p:cNvSpPr>
          <p:nvPr>
            <p:ph type="sldNum" sz="quarter" idx="10"/>
          </p:nvPr>
        </p:nvSpPr>
        <p:spPr/>
        <p:txBody>
          <a:bodyPr/>
          <a:lstStyle/>
          <a:p>
            <a:fld id="{677A2CBA-E486-4DC8-8696-C7854B0A28FD}" type="slidenum">
              <a:rPr lang="zh-CN" altLang="en-US" smtClean="0"/>
              <a:t>66</a:t>
            </a:fld>
            <a:endParaRPr lang="zh-CN" altLang="en-US"/>
          </a:p>
        </p:txBody>
      </p:sp>
    </p:spTree>
    <p:extLst>
      <p:ext uri="{BB962C8B-B14F-4D97-AF65-F5344CB8AC3E}">
        <p14:creationId xmlns:p14="http://schemas.microsoft.com/office/powerpoint/2010/main" val="11112205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95F45-5077-F344-04AB-69AE0D4552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5A71C5-CDF0-62B0-FB6A-5DD5D66C3E4A}"/>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58681EC6-E22B-DF32-1BA5-A2866CD2BBED}"/>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4D3DAA0B-F8A6-43A3-C0FB-F562730CA83F}"/>
              </a:ext>
            </a:extLst>
          </p:cNvPr>
          <p:cNvSpPr>
            <a:spLocks noGrp="1"/>
          </p:cNvSpPr>
          <p:nvPr>
            <p:ph type="sldNum" sz="quarter" idx="10"/>
          </p:nvPr>
        </p:nvSpPr>
        <p:spPr/>
        <p:txBody>
          <a:bodyPr/>
          <a:lstStyle/>
          <a:p>
            <a:fld id="{677A2CBA-E486-4DC8-8696-C7854B0A28FD}" type="slidenum">
              <a:rPr lang="zh-CN" altLang="en-US" smtClean="0"/>
              <a:t>67</a:t>
            </a:fld>
            <a:endParaRPr lang="zh-CN" altLang="en-US"/>
          </a:p>
        </p:txBody>
      </p:sp>
    </p:spTree>
    <p:extLst>
      <p:ext uri="{BB962C8B-B14F-4D97-AF65-F5344CB8AC3E}">
        <p14:creationId xmlns:p14="http://schemas.microsoft.com/office/powerpoint/2010/main" val="32660345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73DFF-4BF1-9FF5-38B1-CDDE15B253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1B5B1B-BBB6-190F-5F26-E3CF7E98301D}"/>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4F6AF14E-7473-C096-A03F-E574BDC6F565}"/>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0CF9A3C0-CA60-A6A0-A261-D8A1B627D5CF}"/>
              </a:ext>
            </a:extLst>
          </p:cNvPr>
          <p:cNvSpPr>
            <a:spLocks noGrp="1"/>
          </p:cNvSpPr>
          <p:nvPr>
            <p:ph type="sldNum" sz="quarter" idx="10"/>
          </p:nvPr>
        </p:nvSpPr>
        <p:spPr/>
        <p:txBody>
          <a:bodyPr/>
          <a:lstStyle/>
          <a:p>
            <a:fld id="{677A2CBA-E486-4DC8-8696-C7854B0A28FD}" type="slidenum">
              <a:rPr lang="zh-CN" altLang="en-US" smtClean="0"/>
              <a:t>68</a:t>
            </a:fld>
            <a:endParaRPr lang="zh-CN" altLang="en-US"/>
          </a:p>
        </p:txBody>
      </p:sp>
    </p:spTree>
    <p:extLst>
      <p:ext uri="{BB962C8B-B14F-4D97-AF65-F5344CB8AC3E}">
        <p14:creationId xmlns:p14="http://schemas.microsoft.com/office/powerpoint/2010/main" val="17995043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FC09A-CC0B-B894-21DD-65C8C51621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CB6508-5E52-BA93-ABDD-1259FB2E400D}"/>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271BAE24-7AEE-21BA-F43B-1F6B046791DD}"/>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7D3124BA-888A-CC28-7687-B82A25B31D4B}"/>
              </a:ext>
            </a:extLst>
          </p:cNvPr>
          <p:cNvSpPr>
            <a:spLocks noGrp="1"/>
          </p:cNvSpPr>
          <p:nvPr>
            <p:ph type="sldNum" sz="quarter" idx="10"/>
          </p:nvPr>
        </p:nvSpPr>
        <p:spPr/>
        <p:txBody>
          <a:bodyPr/>
          <a:lstStyle/>
          <a:p>
            <a:fld id="{677A2CBA-E486-4DC8-8696-C7854B0A28FD}" type="slidenum">
              <a:rPr lang="zh-CN" altLang="en-US" smtClean="0"/>
              <a:t>69</a:t>
            </a:fld>
            <a:endParaRPr lang="zh-CN" altLang="en-US"/>
          </a:p>
        </p:txBody>
      </p:sp>
    </p:spTree>
    <p:extLst>
      <p:ext uri="{BB962C8B-B14F-4D97-AF65-F5344CB8AC3E}">
        <p14:creationId xmlns:p14="http://schemas.microsoft.com/office/powerpoint/2010/main" val="2130959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l"/>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7C215-E670-EC4F-866A-E3F2F79061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85BE2E-29E3-C4CC-BD74-384D50F9D359}"/>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6D597E46-F515-1A98-D8FF-F2B2D88688DD}"/>
              </a:ext>
            </a:extLst>
          </p:cNvPr>
          <p:cNvSpPr>
            <a:spLocks noGrp="1"/>
          </p:cNvSpPr>
          <p:nvPr>
            <p:ph type="body" idx="1"/>
          </p:nvPr>
        </p:nvSpPr>
        <p:spPr/>
        <p:txBody>
          <a:bodyPr/>
          <a:lstStyle/>
          <a:p>
            <a:pPr algn="l"/>
            <a:endParaRPr lang="zh-CN" altLang="en-US" b="0" i="0" dirty="0">
              <a:solidFill>
                <a:srgbClr val="000000"/>
              </a:solidFill>
              <a:effectLst/>
              <a:latin typeface="Inter"/>
            </a:endParaRPr>
          </a:p>
        </p:txBody>
      </p:sp>
      <p:sp>
        <p:nvSpPr>
          <p:cNvPr id="4" name="灯片编号占位符 3">
            <a:extLst>
              <a:ext uri="{FF2B5EF4-FFF2-40B4-BE49-F238E27FC236}">
                <a16:creationId xmlns:a16="http://schemas.microsoft.com/office/drawing/2014/main" id="{050A26D5-C1D3-601A-C6D2-7F04705E085A}"/>
              </a:ext>
            </a:extLst>
          </p:cNvPr>
          <p:cNvSpPr>
            <a:spLocks noGrp="1"/>
          </p:cNvSpPr>
          <p:nvPr>
            <p:ph type="sldNum" sz="quarter" idx="10"/>
          </p:nvPr>
        </p:nvSpPr>
        <p:spPr/>
        <p:txBody>
          <a:bodyPr/>
          <a:lstStyle/>
          <a:p>
            <a:fld id="{677A2CBA-E486-4DC8-8696-C7854B0A28FD}" type="slidenum">
              <a:rPr lang="zh-CN" altLang="en-US" smtClean="0"/>
              <a:t>74</a:t>
            </a:fld>
            <a:endParaRPr lang="zh-CN" altLang="en-US"/>
          </a:p>
        </p:txBody>
      </p:sp>
    </p:spTree>
    <p:extLst>
      <p:ext uri="{BB962C8B-B14F-4D97-AF65-F5344CB8AC3E}">
        <p14:creationId xmlns:p14="http://schemas.microsoft.com/office/powerpoint/2010/main" val="18563136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87F5C-99DA-9F6B-09A9-C33DE4830E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CA990D-09EC-C485-37F1-80E0D85C99C7}"/>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B194BD85-1D3D-BC22-21A7-578BFEA63A96}"/>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19BE876-5FB4-9A5E-0722-78B6257DF3FA}"/>
              </a:ext>
            </a:extLst>
          </p:cNvPr>
          <p:cNvSpPr>
            <a:spLocks noGrp="1"/>
          </p:cNvSpPr>
          <p:nvPr>
            <p:ph type="sldNum" sz="quarter" idx="10"/>
          </p:nvPr>
        </p:nvSpPr>
        <p:spPr/>
        <p:txBody>
          <a:bodyPr/>
          <a:lstStyle/>
          <a:p>
            <a:fld id="{677A2CBA-E486-4DC8-8696-C7854B0A28FD}" type="slidenum">
              <a:rPr lang="zh-CN" altLang="en-US" smtClean="0"/>
              <a:t>76</a:t>
            </a:fld>
            <a:endParaRPr lang="zh-CN" altLang="en-US"/>
          </a:p>
        </p:txBody>
      </p:sp>
    </p:spTree>
    <p:extLst>
      <p:ext uri="{BB962C8B-B14F-4D97-AF65-F5344CB8AC3E}">
        <p14:creationId xmlns:p14="http://schemas.microsoft.com/office/powerpoint/2010/main" val="1832736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45DB2-8B4A-CB3B-A287-2127A3FEDE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5286A-5723-FCB7-51F7-BDF335D746F7}"/>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7142F845-7D81-A8BA-09C8-0AD95C96143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AB9CBB4-9DBB-3676-3717-59552F85D22B}"/>
              </a:ext>
            </a:extLst>
          </p:cNvPr>
          <p:cNvSpPr>
            <a:spLocks noGrp="1"/>
          </p:cNvSpPr>
          <p:nvPr>
            <p:ph type="sldNum" sz="quarter" idx="10"/>
          </p:nvPr>
        </p:nvSpPr>
        <p:spPr/>
        <p:txBody>
          <a:bodyPr/>
          <a:lstStyle/>
          <a:p>
            <a:fld id="{677A2CBA-E486-4DC8-8696-C7854B0A28FD}" type="slidenum">
              <a:rPr lang="zh-CN" altLang="en-US" smtClean="0"/>
              <a:t>77</a:t>
            </a:fld>
            <a:endParaRPr lang="zh-CN" altLang="en-US"/>
          </a:p>
        </p:txBody>
      </p:sp>
    </p:spTree>
    <p:extLst>
      <p:ext uri="{BB962C8B-B14F-4D97-AF65-F5344CB8AC3E}">
        <p14:creationId xmlns:p14="http://schemas.microsoft.com/office/powerpoint/2010/main" val="25034303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F6356-0519-EC0F-9BD9-514CD473DB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DED1AE-DCE0-C0B9-CEAA-017111351EF5}"/>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FD1C82B9-36D2-33C3-7F79-095C00199A6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9945319-5A51-E2B5-7657-94335E81233E}"/>
              </a:ext>
            </a:extLst>
          </p:cNvPr>
          <p:cNvSpPr>
            <a:spLocks noGrp="1"/>
          </p:cNvSpPr>
          <p:nvPr>
            <p:ph type="sldNum" sz="quarter" idx="10"/>
          </p:nvPr>
        </p:nvSpPr>
        <p:spPr/>
        <p:txBody>
          <a:bodyPr/>
          <a:lstStyle/>
          <a:p>
            <a:fld id="{677A2CBA-E486-4DC8-8696-C7854B0A28FD}" type="slidenum">
              <a:rPr lang="zh-CN" altLang="en-US" smtClean="0"/>
              <a:t>78</a:t>
            </a:fld>
            <a:endParaRPr lang="zh-CN" altLang="en-US"/>
          </a:p>
        </p:txBody>
      </p:sp>
    </p:spTree>
    <p:extLst>
      <p:ext uri="{BB962C8B-B14F-4D97-AF65-F5344CB8AC3E}">
        <p14:creationId xmlns:p14="http://schemas.microsoft.com/office/powerpoint/2010/main" val="25555736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13B7-3BEB-2B86-B583-A07D2137D9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C73155-2027-B06D-1A6A-276ECBE2E31F}"/>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227B8798-DD51-9FA7-EA26-94BD81E6D10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777099C-92BC-4D94-3E71-538DB8AC12DB}"/>
              </a:ext>
            </a:extLst>
          </p:cNvPr>
          <p:cNvSpPr>
            <a:spLocks noGrp="1"/>
          </p:cNvSpPr>
          <p:nvPr>
            <p:ph type="sldNum" sz="quarter" idx="10"/>
          </p:nvPr>
        </p:nvSpPr>
        <p:spPr/>
        <p:txBody>
          <a:bodyPr/>
          <a:lstStyle/>
          <a:p>
            <a:fld id="{677A2CBA-E486-4DC8-8696-C7854B0A28FD}" type="slidenum">
              <a:rPr lang="zh-CN" altLang="en-US" smtClean="0"/>
              <a:t>79</a:t>
            </a:fld>
            <a:endParaRPr lang="zh-CN" altLang="en-US"/>
          </a:p>
        </p:txBody>
      </p:sp>
    </p:spTree>
    <p:extLst>
      <p:ext uri="{BB962C8B-B14F-4D97-AF65-F5344CB8AC3E}">
        <p14:creationId xmlns:p14="http://schemas.microsoft.com/office/powerpoint/2010/main" val="399766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25DC-18AE-6C7F-C649-C22488926F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95DCA5-EFB1-EA96-9CF3-011EB6FE2885}"/>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EF63C8A1-4B8A-FC04-A674-25020030105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17B388BC-BDD8-85C0-E8AF-29D1E9EDB9E8}"/>
              </a:ext>
            </a:extLst>
          </p:cNvPr>
          <p:cNvSpPr>
            <a:spLocks noGrp="1"/>
          </p:cNvSpPr>
          <p:nvPr>
            <p:ph type="sldNum" sz="quarter" idx="10"/>
          </p:nvPr>
        </p:nvSpPr>
        <p:spPr/>
        <p:txBody>
          <a:bodyPr/>
          <a:lstStyle/>
          <a:p>
            <a:fld id="{677A2CBA-E486-4DC8-8696-C7854B0A28FD}" type="slidenum">
              <a:rPr lang="zh-CN" altLang="en-US" smtClean="0"/>
              <a:t>80</a:t>
            </a:fld>
            <a:endParaRPr lang="zh-CN" altLang="en-US"/>
          </a:p>
        </p:txBody>
      </p:sp>
    </p:spTree>
    <p:extLst>
      <p:ext uri="{BB962C8B-B14F-4D97-AF65-F5344CB8AC3E}">
        <p14:creationId xmlns:p14="http://schemas.microsoft.com/office/powerpoint/2010/main" val="7195841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DF6A7-AB65-4C03-2C7F-D17F54C50A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125F21-A7B0-65A2-ACD7-721521ADAD8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C50D1E3F-66E0-722E-1462-C4BFBCDB5BE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1C5361F-6F08-817B-7A98-E03BE7DAADBC}"/>
              </a:ext>
            </a:extLst>
          </p:cNvPr>
          <p:cNvSpPr>
            <a:spLocks noGrp="1"/>
          </p:cNvSpPr>
          <p:nvPr>
            <p:ph type="sldNum" sz="quarter" idx="10"/>
          </p:nvPr>
        </p:nvSpPr>
        <p:spPr/>
        <p:txBody>
          <a:bodyPr/>
          <a:lstStyle/>
          <a:p>
            <a:fld id="{677A2CBA-E486-4DC8-8696-C7854B0A28FD}" type="slidenum">
              <a:rPr lang="zh-CN" altLang="en-US" smtClean="0"/>
              <a:t>81</a:t>
            </a:fld>
            <a:endParaRPr lang="zh-CN" altLang="en-US"/>
          </a:p>
        </p:txBody>
      </p:sp>
    </p:spTree>
    <p:extLst>
      <p:ext uri="{BB962C8B-B14F-4D97-AF65-F5344CB8AC3E}">
        <p14:creationId xmlns:p14="http://schemas.microsoft.com/office/powerpoint/2010/main" val="16423951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2932F-86A8-BE86-9D49-FE310FF522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1DAE29-943D-47BF-DF5E-FBD5D8BBDFCB}"/>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7D88559E-61BD-CDBB-0570-D12224DB5389}"/>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1BB1A38B-F972-D76B-8A56-0F77BC3673B6}"/>
              </a:ext>
            </a:extLst>
          </p:cNvPr>
          <p:cNvSpPr>
            <a:spLocks noGrp="1"/>
          </p:cNvSpPr>
          <p:nvPr>
            <p:ph type="sldNum" sz="quarter" idx="10"/>
          </p:nvPr>
        </p:nvSpPr>
        <p:spPr/>
        <p:txBody>
          <a:bodyPr/>
          <a:lstStyle/>
          <a:p>
            <a:fld id="{677A2CBA-E486-4DC8-8696-C7854B0A28FD}" type="slidenum">
              <a:rPr lang="zh-CN" altLang="en-US" smtClean="0"/>
              <a:t>83</a:t>
            </a:fld>
            <a:endParaRPr lang="zh-CN" altLang="en-US"/>
          </a:p>
        </p:txBody>
      </p:sp>
    </p:spTree>
    <p:extLst>
      <p:ext uri="{BB962C8B-B14F-4D97-AF65-F5344CB8AC3E}">
        <p14:creationId xmlns:p14="http://schemas.microsoft.com/office/powerpoint/2010/main" val="5423835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55AB5-0600-4C28-8962-7F595EDDB9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31447A-589F-DFF1-5E2C-B4626F88C49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ACCABA5D-BA25-831E-E2CC-BEC583B3D5BE}"/>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D96D3E50-2E38-4EF4-2F5B-4FD3F0BFA68E}"/>
              </a:ext>
            </a:extLst>
          </p:cNvPr>
          <p:cNvSpPr>
            <a:spLocks noGrp="1"/>
          </p:cNvSpPr>
          <p:nvPr>
            <p:ph type="sldNum" sz="quarter" idx="10"/>
          </p:nvPr>
        </p:nvSpPr>
        <p:spPr/>
        <p:txBody>
          <a:bodyPr/>
          <a:lstStyle/>
          <a:p>
            <a:fld id="{677A2CBA-E486-4DC8-8696-C7854B0A28FD}" type="slidenum">
              <a:rPr lang="zh-CN" altLang="en-US" smtClean="0"/>
              <a:t>84</a:t>
            </a:fld>
            <a:endParaRPr lang="zh-CN" altLang="en-US"/>
          </a:p>
        </p:txBody>
      </p:sp>
    </p:spTree>
    <p:extLst>
      <p:ext uri="{BB962C8B-B14F-4D97-AF65-F5344CB8AC3E}">
        <p14:creationId xmlns:p14="http://schemas.microsoft.com/office/powerpoint/2010/main" val="1589669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5175-494E-3BA6-8B50-67588BCBE0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DE76B1-62D7-A441-62E5-FADD9E01A5D2}"/>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7F614EF1-FCAC-D87C-92A3-CE97F3837819}"/>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69EC2C38-324F-8BDA-8429-54F5127FC9AD}"/>
              </a:ext>
            </a:extLst>
          </p:cNvPr>
          <p:cNvSpPr>
            <a:spLocks noGrp="1"/>
          </p:cNvSpPr>
          <p:nvPr>
            <p:ph type="sldNum" sz="quarter" idx="10"/>
          </p:nvPr>
        </p:nvSpPr>
        <p:spPr/>
        <p:txBody>
          <a:bodyPr/>
          <a:lstStyle/>
          <a:p>
            <a:fld id="{677A2CBA-E486-4DC8-8696-C7854B0A28FD}" type="slidenum">
              <a:rPr lang="zh-CN" altLang="en-US" smtClean="0"/>
              <a:t>85</a:t>
            </a:fld>
            <a:endParaRPr lang="zh-CN" altLang="en-US"/>
          </a:p>
        </p:txBody>
      </p:sp>
    </p:spTree>
    <p:extLst>
      <p:ext uri="{BB962C8B-B14F-4D97-AF65-F5344CB8AC3E}">
        <p14:creationId xmlns:p14="http://schemas.microsoft.com/office/powerpoint/2010/main" val="6579751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D237-5716-61FD-154D-6526F44247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C93F5F-7785-4AB5-905A-0C11A0F31DBB}"/>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0382528B-F542-D695-67A8-B23835AD2805}"/>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87442A9C-10D7-D86E-5A9C-D590B8620FE5}"/>
              </a:ext>
            </a:extLst>
          </p:cNvPr>
          <p:cNvSpPr>
            <a:spLocks noGrp="1"/>
          </p:cNvSpPr>
          <p:nvPr>
            <p:ph type="sldNum" sz="quarter" idx="10"/>
          </p:nvPr>
        </p:nvSpPr>
        <p:spPr/>
        <p:txBody>
          <a:bodyPr/>
          <a:lstStyle/>
          <a:p>
            <a:fld id="{677A2CBA-E486-4DC8-8696-C7854B0A28FD}" type="slidenum">
              <a:rPr lang="zh-CN" altLang="en-US" smtClean="0"/>
              <a:t>86</a:t>
            </a:fld>
            <a:endParaRPr lang="zh-CN" altLang="en-US"/>
          </a:p>
        </p:txBody>
      </p:sp>
    </p:spTree>
    <p:extLst>
      <p:ext uri="{BB962C8B-B14F-4D97-AF65-F5344CB8AC3E}">
        <p14:creationId xmlns:p14="http://schemas.microsoft.com/office/powerpoint/2010/main" val="28368012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AC600-91F2-75B1-0506-5DDDBD797E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1188D1-7E5E-32C9-F1B9-4C3B4AAFD09C}"/>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161A80FB-D29C-59C5-6744-F82C0E7929A7}"/>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FD4BF099-D107-0155-F2BA-A2BEC680F7CC}"/>
              </a:ext>
            </a:extLst>
          </p:cNvPr>
          <p:cNvSpPr>
            <a:spLocks noGrp="1"/>
          </p:cNvSpPr>
          <p:nvPr>
            <p:ph type="sldNum" sz="quarter" idx="10"/>
          </p:nvPr>
        </p:nvSpPr>
        <p:spPr/>
        <p:txBody>
          <a:bodyPr/>
          <a:lstStyle/>
          <a:p>
            <a:fld id="{677A2CBA-E486-4DC8-8696-C7854B0A28FD}" type="slidenum">
              <a:rPr lang="zh-CN" altLang="en-US" smtClean="0"/>
              <a:t>87</a:t>
            </a:fld>
            <a:endParaRPr lang="zh-CN" altLang="en-US"/>
          </a:p>
        </p:txBody>
      </p:sp>
    </p:spTree>
    <p:extLst>
      <p:ext uri="{BB962C8B-B14F-4D97-AF65-F5344CB8AC3E}">
        <p14:creationId xmlns:p14="http://schemas.microsoft.com/office/powerpoint/2010/main" val="24507492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F0150-13D2-82CF-1FE3-8BC41970E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A17036-DFA6-5DC4-5870-3837A87C0915}"/>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EF7BD79A-7649-A629-DE11-21B7410F5BE3}"/>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A97E2AFB-2DCB-DE0E-5062-840D86371713}"/>
              </a:ext>
            </a:extLst>
          </p:cNvPr>
          <p:cNvSpPr>
            <a:spLocks noGrp="1"/>
          </p:cNvSpPr>
          <p:nvPr>
            <p:ph type="sldNum" sz="quarter" idx="10"/>
          </p:nvPr>
        </p:nvSpPr>
        <p:spPr/>
        <p:txBody>
          <a:bodyPr/>
          <a:lstStyle/>
          <a:p>
            <a:fld id="{677A2CBA-E486-4DC8-8696-C7854B0A28FD}" type="slidenum">
              <a:rPr lang="zh-CN" altLang="en-US" smtClean="0"/>
              <a:t>88</a:t>
            </a:fld>
            <a:endParaRPr lang="zh-CN" altLang="en-US"/>
          </a:p>
        </p:txBody>
      </p:sp>
    </p:spTree>
    <p:extLst>
      <p:ext uri="{BB962C8B-B14F-4D97-AF65-F5344CB8AC3E}">
        <p14:creationId xmlns:p14="http://schemas.microsoft.com/office/powerpoint/2010/main" val="13522544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7D3A9-B441-D6B8-03AA-C691210E41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B5ACC4-AFC5-ED64-990F-B538DAFD838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2407680D-6CC5-7383-F6F3-1F522CF8EBF5}"/>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6CCF3A32-8A55-C002-E3DD-F51266B37244}"/>
              </a:ext>
            </a:extLst>
          </p:cNvPr>
          <p:cNvSpPr>
            <a:spLocks noGrp="1"/>
          </p:cNvSpPr>
          <p:nvPr>
            <p:ph type="sldNum" sz="quarter" idx="10"/>
          </p:nvPr>
        </p:nvSpPr>
        <p:spPr/>
        <p:txBody>
          <a:bodyPr/>
          <a:lstStyle/>
          <a:p>
            <a:fld id="{677A2CBA-E486-4DC8-8696-C7854B0A28FD}" type="slidenum">
              <a:rPr lang="zh-CN" altLang="en-US" smtClean="0"/>
              <a:t>89</a:t>
            </a:fld>
            <a:endParaRPr lang="zh-CN" altLang="en-US"/>
          </a:p>
        </p:txBody>
      </p:sp>
    </p:spTree>
    <p:extLst>
      <p:ext uri="{BB962C8B-B14F-4D97-AF65-F5344CB8AC3E}">
        <p14:creationId xmlns:p14="http://schemas.microsoft.com/office/powerpoint/2010/main" val="4263006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2BD96-1F6C-D65D-76F1-016763C134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F1EC08-3CCD-8921-3835-179AAB40CD86}"/>
              </a:ext>
            </a:extLst>
          </p:cNvPr>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a:extLst>
              <a:ext uri="{FF2B5EF4-FFF2-40B4-BE49-F238E27FC236}">
                <a16:creationId xmlns:a16="http://schemas.microsoft.com/office/drawing/2014/main" id="{945906AE-91D3-ED7F-1E79-7649D226D44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00E2F15-E19B-FFC0-C2A0-53504DE580DD}"/>
              </a:ext>
            </a:extLst>
          </p:cNvPr>
          <p:cNvSpPr>
            <a:spLocks noGrp="1"/>
          </p:cNvSpPr>
          <p:nvPr>
            <p:ph type="sldNum" sz="quarter" idx="10"/>
          </p:nvPr>
        </p:nvSpPr>
        <p:spPr/>
        <p:txBody>
          <a:bodyPr/>
          <a:lstStyle/>
          <a:p>
            <a:fld id="{677A2CBA-E486-4DC8-8696-C7854B0A28FD}" type="slidenum">
              <a:rPr lang="zh-CN" altLang="en-US" smtClean="0"/>
              <a:t>9</a:t>
            </a:fld>
            <a:endParaRPr lang="zh-CN" altLang="en-US"/>
          </a:p>
        </p:txBody>
      </p:sp>
    </p:spTree>
    <p:extLst>
      <p:ext uri="{BB962C8B-B14F-4D97-AF65-F5344CB8AC3E}">
        <p14:creationId xmlns:p14="http://schemas.microsoft.com/office/powerpoint/2010/main" val="19896167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algn="just" rtl="0" eaLnBrk="1" latinLnBrk="0" hangingPunct="1">
              <a:spcBef>
                <a:spcPts val="0"/>
              </a:spcBef>
              <a:spcAft>
                <a:spcPts val="0"/>
              </a:spcAft>
            </a:pPr>
            <a:endParaRPr lang="zh-CN" altLang="zh-CN" dirty="0">
              <a:effectLst/>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A02352-FA78-424A-9237-D0BA87671771}" type="datetime1">
              <a:rPr lang="zh-HK" altLang="en-US" smtClean="0"/>
              <a:t>13/11/2025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C0749D-2F59-4EC7-BBFF-A9307FBB7504}" type="datetime1">
              <a:rPr lang="zh-HK" altLang="en-US" smtClean="0"/>
              <a:t>13/11/2025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D9A26AC-1923-4427-B4CD-19CD4F07AC4B}" type="datetime1">
              <a:rPr lang="zh-HK" altLang="en-US" smtClean="0"/>
              <a:t>13/11/2025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t>‹#›</a:t>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0E3A2EB-5A54-4E3F-BC8E-FD0371C54240}" type="datetime1">
              <a:rPr lang="zh-HK" altLang="en-US" smtClean="0"/>
              <a:t>13/11/2025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3FA986A-FE73-4398-9AE5-9B401A3A8672}" type="datetime1">
              <a:rPr lang="zh-HK" altLang="en-US" smtClean="0"/>
              <a:t>13/11/2025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2CEBE9A-D6CF-409F-8B35-536E38E32E00}" type="datetime1">
              <a:rPr lang="zh-HK" altLang="en-US" smtClean="0"/>
              <a:t>13/11/2025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860B113-B6BB-456A-948C-909854A2CE25}" type="datetime1">
              <a:rPr lang="zh-HK" altLang="en-US" smtClean="0"/>
              <a:t>13/11/2025</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F73846-97E0-4FFF-B076-3986A5617372}" type="datetime1">
              <a:rPr lang="zh-HK" altLang="en-US" smtClean="0"/>
              <a:t>13/11/2025</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83798C-AF67-42D6-828B-2970DD555736}" type="datetime1">
              <a:rPr lang="zh-HK" altLang="en-US" smtClean="0"/>
              <a:t>13/11/2025</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1BB204-8DBB-4C44-9B30-9DD9D703E0DA}" type="datetime1">
              <a:rPr lang="zh-HK" altLang="en-US" smtClean="0"/>
              <a:t>13/11/2025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DC8259E-C15E-44C8-BC29-FA4578202D53}" type="datetime1">
              <a:rPr lang="zh-HK" altLang="en-US" smtClean="0"/>
              <a:t>13/11/2025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E15B4-9985-4E8A-9444-B97F683DF1B3}" type="datetime1">
              <a:rPr lang="zh-HK" altLang="en-US" smtClean="0"/>
              <a:t>13/11/2025</a:t>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13/11/2025</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t>‹#›</a:t>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1.xml"/><Relationship Id="rId5" Type="http://schemas.openxmlformats.org/officeDocument/2006/relationships/tags" Target="../tags/tag6.xml"/><Relationship Id="rId10"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7.xml"/><Relationship Id="rId1" Type="http://schemas.openxmlformats.org/officeDocument/2006/relationships/tags" Target="../tags/tag7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2.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90.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notesSlide" Target="../notesSlides/notesSlide2.xml"/><Relationship Id="rId5" Type="http://schemas.openxmlformats.org/officeDocument/2006/relationships/tags" Target="../tags/tag15.xml"/><Relationship Id="rId10" Type="http://schemas.openxmlformats.org/officeDocument/2006/relationships/slideLayout" Target="../slideLayouts/slideLayout1.xml"/><Relationship Id="rId4" Type="http://schemas.openxmlformats.org/officeDocument/2006/relationships/tags" Target="../tags/tag14.xml"/><Relationship Id="rId9" Type="http://schemas.openxmlformats.org/officeDocument/2006/relationships/tags" Target="../tags/tag19.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93.xml"/><Relationship Id="rId7" Type="http://schemas.openxmlformats.org/officeDocument/2006/relationships/slideLayout" Target="../slideLayouts/slideLayout18.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tags" Target="../tags/tag114.xml"/><Relationship Id="rId26" Type="http://schemas.openxmlformats.org/officeDocument/2006/relationships/tags" Target="../tags/tag122.xml"/><Relationship Id="rId3" Type="http://schemas.openxmlformats.org/officeDocument/2006/relationships/tags" Target="../tags/tag99.xml"/><Relationship Id="rId21" Type="http://schemas.openxmlformats.org/officeDocument/2006/relationships/tags" Target="../tags/tag117.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5" Type="http://schemas.openxmlformats.org/officeDocument/2006/relationships/tags" Target="../tags/tag121.xml"/><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tags" Target="../tags/tag116.xml"/><Relationship Id="rId29" Type="http://schemas.openxmlformats.org/officeDocument/2006/relationships/slideLayout" Target="../slideLayouts/slideLayout1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tags" Target="../tags/tag120.xml"/><Relationship Id="rId32" Type="http://schemas.microsoft.com/office/2007/relationships/hdphoto" Target="../media/hdphoto1.wdp"/><Relationship Id="rId5" Type="http://schemas.openxmlformats.org/officeDocument/2006/relationships/tags" Target="../tags/tag101.xml"/><Relationship Id="rId15" Type="http://schemas.openxmlformats.org/officeDocument/2006/relationships/tags" Target="../tags/tag111.xml"/><Relationship Id="rId23" Type="http://schemas.openxmlformats.org/officeDocument/2006/relationships/tags" Target="../tags/tag119.xml"/><Relationship Id="rId28" Type="http://schemas.openxmlformats.org/officeDocument/2006/relationships/tags" Target="../tags/tag124.xml"/><Relationship Id="rId10" Type="http://schemas.openxmlformats.org/officeDocument/2006/relationships/tags" Target="../tags/tag106.xml"/><Relationship Id="rId19" Type="http://schemas.openxmlformats.org/officeDocument/2006/relationships/tags" Target="../tags/tag115.xml"/><Relationship Id="rId31" Type="http://schemas.openxmlformats.org/officeDocument/2006/relationships/image" Target="../media/image1.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 Id="rId22" Type="http://schemas.openxmlformats.org/officeDocument/2006/relationships/tags" Target="../tags/tag118.xml"/><Relationship Id="rId27" Type="http://schemas.openxmlformats.org/officeDocument/2006/relationships/tags" Target="../tags/tag123.xml"/><Relationship Id="rId30"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tags" Target="../tags/tag142.xml"/><Relationship Id="rId26" Type="http://schemas.openxmlformats.org/officeDocument/2006/relationships/tags" Target="../tags/tag150.xml"/><Relationship Id="rId3" Type="http://schemas.openxmlformats.org/officeDocument/2006/relationships/tags" Target="../tags/tag127.xml"/><Relationship Id="rId21" Type="http://schemas.openxmlformats.org/officeDocument/2006/relationships/tags" Target="../tags/tag145.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5" Type="http://schemas.openxmlformats.org/officeDocument/2006/relationships/tags" Target="../tags/tag149.xml"/><Relationship Id="rId2" Type="http://schemas.openxmlformats.org/officeDocument/2006/relationships/tags" Target="../tags/tag126.xml"/><Relationship Id="rId16" Type="http://schemas.openxmlformats.org/officeDocument/2006/relationships/tags" Target="../tags/tag140.xml"/><Relationship Id="rId20" Type="http://schemas.openxmlformats.org/officeDocument/2006/relationships/tags" Target="../tags/tag144.xml"/><Relationship Id="rId29" Type="http://schemas.openxmlformats.org/officeDocument/2006/relationships/slideLayout" Target="../slideLayouts/slideLayout18.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tags" Target="../tags/tag148.xml"/><Relationship Id="rId32" Type="http://schemas.microsoft.com/office/2007/relationships/hdphoto" Target="../media/hdphoto1.wdp"/><Relationship Id="rId5" Type="http://schemas.openxmlformats.org/officeDocument/2006/relationships/tags" Target="../tags/tag129.xml"/><Relationship Id="rId15" Type="http://schemas.openxmlformats.org/officeDocument/2006/relationships/tags" Target="../tags/tag139.xml"/><Relationship Id="rId23" Type="http://schemas.openxmlformats.org/officeDocument/2006/relationships/tags" Target="../tags/tag147.xml"/><Relationship Id="rId28" Type="http://schemas.openxmlformats.org/officeDocument/2006/relationships/tags" Target="../tags/tag152.xml"/><Relationship Id="rId10" Type="http://schemas.openxmlformats.org/officeDocument/2006/relationships/tags" Target="../tags/tag134.xml"/><Relationship Id="rId19" Type="http://schemas.openxmlformats.org/officeDocument/2006/relationships/tags" Target="../tags/tag143.xml"/><Relationship Id="rId31" Type="http://schemas.openxmlformats.org/officeDocument/2006/relationships/image" Target="../media/image1.png"/><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 Id="rId22" Type="http://schemas.openxmlformats.org/officeDocument/2006/relationships/tags" Target="../tags/tag146.xml"/><Relationship Id="rId27" Type="http://schemas.openxmlformats.org/officeDocument/2006/relationships/tags" Target="../tags/tag151.xml"/><Relationship Id="rId30"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4.xml"/><Relationship Id="rId1" Type="http://schemas.openxmlformats.org/officeDocument/2006/relationships/tags" Target="../tags/tag15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8.xml"/><Relationship Id="rId1" Type="http://schemas.openxmlformats.org/officeDocument/2006/relationships/tags" Target="../tags/tag157.xml"/><Relationship Id="rId5" Type="http://schemas.openxmlformats.org/officeDocument/2006/relationships/image" Target="../media/image36.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0.xml"/><Relationship Id="rId1" Type="http://schemas.openxmlformats.org/officeDocument/2006/relationships/tags" Target="../tags/tag159.xml"/><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2.xml"/><Relationship Id="rId1" Type="http://schemas.openxmlformats.org/officeDocument/2006/relationships/tags" Target="../tags/tag161.xml"/><Relationship Id="rId5" Type="http://schemas.openxmlformats.org/officeDocument/2006/relationships/image" Target="../media/image38.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163.xml"/><Relationship Id="rId5" Type="http://schemas.microsoft.com/office/2007/relationships/hdphoto" Target="../media/hdphoto1.wdp"/><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166.xml"/><Relationship Id="rId7" Type="http://schemas.openxmlformats.org/officeDocument/2006/relationships/slideLayout" Target="../slideLayouts/slideLayout18.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tags" Target="../tags/tag182.xml"/><Relationship Id="rId18" Type="http://schemas.openxmlformats.org/officeDocument/2006/relationships/tags" Target="../tags/tag187.xml"/><Relationship Id="rId26" Type="http://schemas.openxmlformats.org/officeDocument/2006/relationships/tags" Target="../tags/tag195.xml"/><Relationship Id="rId3" Type="http://schemas.openxmlformats.org/officeDocument/2006/relationships/tags" Target="../tags/tag172.xml"/><Relationship Id="rId21" Type="http://schemas.openxmlformats.org/officeDocument/2006/relationships/tags" Target="../tags/tag190.xml"/><Relationship Id="rId7" Type="http://schemas.openxmlformats.org/officeDocument/2006/relationships/tags" Target="../tags/tag176.xml"/><Relationship Id="rId12" Type="http://schemas.openxmlformats.org/officeDocument/2006/relationships/tags" Target="../tags/tag181.xml"/><Relationship Id="rId17" Type="http://schemas.openxmlformats.org/officeDocument/2006/relationships/tags" Target="../tags/tag186.xml"/><Relationship Id="rId25" Type="http://schemas.openxmlformats.org/officeDocument/2006/relationships/tags" Target="../tags/tag194.xml"/><Relationship Id="rId2" Type="http://schemas.openxmlformats.org/officeDocument/2006/relationships/tags" Target="../tags/tag171.xml"/><Relationship Id="rId16" Type="http://schemas.openxmlformats.org/officeDocument/2006/relationships/tags" Target="../tags/tag185.xml"/><Relationship Id="rId20" Type="http://schemas.openxmlformats.org/officeDocument/2006/relationships/tags" Target="../tags/tag189.xml"/><Relationship Id="rId29" Type="http://schemas.openxmlformats.org/officeDocument/2006/relationships/slideLayout" Target="../slideLayouts/slideLayout18.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24" Type="http://schemas.openxmlformats.org/officeDocument/2006/relationships/tags" Target="../tags/tag193.xml"/><Relationship Id="rId32" Type="http://schemas.microsoft.com/office/2007/relationships/hdphoto" Target="../media/hdphoto1.wdp"/><Relationship Id="rId5" Type="http://schemas.openxmlformats.org/officeDocument/2006/relationships/tags" Target="../tags/tag174.xml"/><Relationship Id="rId15" Type="http://schemas.openxmlformats.org/officeDocument/2006/relationships/tags" Target="../tags/tag184.xml"/><Relationship Id="rId23" Type="http://schemas.openxmlformats.org/officeDocument/2006/relationships/tags" Target="../tags/tag192.xml"/><Relationship Id="rId28" Type="http://schemas.openxmlformats.org/officeDocument/2006/relationships/tags" Target="../tags/tag197.xml"/><Relationship Id="rId10" Type="http://schemas.openxmlformats.org/officeDocument/2006/relationships/tags" Target="../tags/tag179.xml"/><Relationship Id="rId19" Type="http://schemas.openxmlformats.org/officeDocument/2006/relationships/tags" Target="../tags/tag188.xml"/><Relationship Id="rId31" Type="http://schemas.openxmlformats.org/officeDocument/2006/relationships/image" Target="../media/image1.png"/><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tags" Target="../tags/tag183.xml"/><Relationship Id="rId22" Type="http://schemas.openxmlformats.org/officeDocument/2006/relationships/tags" Target="../tags/tag191.xml"/><Relationship Id="rId27" Type="http://schemas.openxmlformats.org/officeDocument/2006/relationships/tags" Target="../tags/tag196.xml"/><Relationship Id="rId30"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tags" Target="../tags/tag205.xml"/><Relationship Id="rId13" Type="http://schemas.openxmlformats.org/officeDocument/2006/relationships/tags" Target="../tags/tag210.xml"/><Relationship Id="rId18" Type="http://schemas.openxmlformats.org/officeDocument/2006/relationships/tags" Target="../tags/tag215.xml"/><Relationship Id="rId26" Type="http://schemas.openxmlformats.org/officeDocument/2006/relationships/tags" Target="../tags/tag223.xml"/><Relationship Id="rId3" Type="http://schemas.openxmlformats.org/officeDocument/2006/relationships/tags" Target="../tags/tag200.xml"/><Relationship Id="rId21" Type="http://schemas.openxmlformats.org/officeDocument/2006/relationships/tags" Target="../tags/tag218.xml"/><Relationship Id="rId7" Type="http://schemas.openxmlformats.org/officeDocument/2006/relationships/tags" Target="../tags/tag204.xml"/><Relationship Id="rId12" Type="http://schemas.openxmlformats.org/officeDocument/2006/relationships/tags" Target="../tags/tag209.xml"/><Relationship Id="rId17" Type="http://schemas.openxmlformats.org/officeDocument/2006/relationships/tags" Target="../tags/tag214.xml"/><Relationship Id="rId25" Type="http://schemas.openxmlformats.org/officeDocument/2006/relationships/tags" Target="../tags/tag222.xml"/><Relationship Id="rId2" Type="http://schemas.openxmlformats.org/officeDocument/2006/relationships/tags" Target="../tags/tag199.xml"/><Relationship Id="rId16" Type="http://schemas.openxmlformats.org/officeDocument/2006/relationships/tags" Target="../tags/tag213.xml"/><Relationship Id="rId20" Type="http://schemas.openxmlformats.org/officeDocument/2006/relationships/tags" Target="../tags/tag217.xml"/><Relationship Id="rId29" Type="http://schemas.openxmlformats.org/officeDocument/2006/relationships/slideLayout" Target="../slideLayouts/slideLayout18.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24" Type="http://schemas.openxmlformats.org/officeDocument/2006/relationships/tags" Target="../tags/tag221.xml"/><Relationship Id="rId32" Type="http://schemas.microsoft.com/office/2007/relationships/hdphoto" Target="../media/hdphoto1.wdp"/><Relationship Id="rId5" Type="http://schemas.openxmlformats.org/officeDocument/2006/relationships/tags" Target="../tags/tag202.xml"/><Relationship Id="rId15" Type="http://schemas.openxmlformats.org/officeDocument/2006/relationships/tags" Target="../tags/tag212.xml"/><Relationship Id="rId23" Type="http://schemas.openxmlformats.org/officeDocument/2006/relationships/tags" Target="../tags/tag220.xml"/><Relationship Id="rId28" Type="http://schemas.openxmlformats.org/officeDocument/2006/relationships/tags" Target="../tags/tag225.xml"/><Relationship Id="rId10" Type="http://schemas.openxmlformats.org/officeDocument/2006/relationships/tags" Target="../tags/tag207.xml"/><Relationship Id="rId19" Type="http://schemas.openxmlformats.org/officeDocument/2006/relationships/tags" Target="../tags/tag216.xml"/><Relationship Id="rId31" Type="http://schemas.openxmlformats.org/officeDocument/2006/relationships/image" Target="../media/image1.png"/><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tags" Target="../tags/tag211.xml"/><Relationship Id="rId22" Type="http://schemas.openxmlformats.org/officeDocument/2006/relationships/tags" Target="../tags/tag219.xml"/><Relationship Id="rId27" Type="http://schemas.openxmlformats.org/officeDocument/2006/relationships/tags" Target="../tags/tag224.xml"/><Relationship Id="rId30"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26" Type="http://schemas.openxmlformats.org/officeDocument/2006/relationships/tags" Target="../tags/tag45.xml"/><Relationship Id="rId3" Type="http://schemas.openxmlformats.org/officeDocument/2006/relationships/tags" Target="../tags/tag22.xml"/><Relationship Id="rId21" Type="http://schemas.openxmlformats.org/officeDocument/2006/relationships/tags" Target="../tags/tag40.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5" Type="http://schemas.openxmlformats.org/officeDocument/2006/relationships/tags" Target="../tags/tag44.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tags" Target="../tags/tag39.xml"/><Relationship Id="rId29" Type="http://schemas.openxmlformats.org/officeDocument/2006/relationships/slideLayout" Target="../slideLayouts/slideLayout18.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tags" Target="../tags/tag43.xml"/><Relationship Id="rId32" Type="http://schemas.microsoft.com/office/2007/relationships/hdphoto" Target="../media/hdphoto1.wdp"/><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tags" Target="../tags/tag42.xml"/><Relationship Id="rId28" Type="http://schemas.openxmlformats.org/officeDocument/2006/relationships/tags" Target="../tags/tag47.xml"/><Relationship Id="rId10" Type="http://schemas.openxmlformats.org/officeDocument/2006/relationships/tags" Target="../tags/tag29.xml"/><Relationship Id="rId19" Type="http://schemas.openxmlformats.org/officeDocument/2006/relationships/tags" Target="../tags/tag38.xml"/><Relationship Id="rId31" Type="http://schemas.openxmlformats.org/officeDocument/2006/relationships/image" Target="../media/image1.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tags" Target="../tags/tag41.xml"/><Relationship Id="rId27" Type="http://schemas.openxmlformats.org/officeDocument/2006/relationships/tags" Target="../tags/tag46.xml"/><Relationship Id="rId30"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27.xml"/><Relationship Id="rId1" Type="http://schemas.openxmlformats.org/officeDocument/2006/relationships/tags" Target="../tags/tag22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7.png"/><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60.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8.xml"/><Relationship Id="rId1" Type="http://schemas.openxmlformats.org/officeDocument/2006/relationships/tags" Target="../tags/tag234.xml"/><Relationship Id="rId5" Type="http://schemas.microsoft.com/office/2007/relationships/hdphoto" Target="../media/hdphoto1.wdp"/><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tags" Target="../tags/tag247.xml"/><Relationship Id="rId18" Type="http://schemas.openxmlformats.org/officeDocument/2006/relationships/tags" Target="../tags/tag252.xml"/><Relationship Id="rId26" Type="http://schemas.openxmlformats.org/officeDocument/2006/relationships/tags" Target="../tags/tag260.xml"/><Relationship Id="rId3" Type="http://schemas.openxmlformats.org/officeDocument/2006/relationships/tags" Target="../tags/tag237.xml"/><Relationship Id="rId21" Type="http://schemas.openxmlformats.org/officeDocument/2006/relationships/tags" Target="../tags/tag255.xml"/><Relationship Id="rId7" Type="http://schemas.openxmlformats.org/officeDocument/2006/relationships/tags" Target="../tags/tag241.xml"/><Relationship Id="rId12" Type="http://schemas.openxmlformats.org/officeDocument/2006/relationships/tags" Target="../tags/tag246.xml"/><Relationship Id="rId17" Type="http://schemas.openxmlformats.org/officeDocument/2006/relationships/tags" Target="../tags/tag251.xml"/><Relationship Id="rId25" Type="http://schemas.openxmlformats.org/officeDocument/2006/relationships/tags" Target="../tags/tag259.xml"/><Relationship Id="rId2" Type="http://schemas.openxmlformats.org/officeDocument/2006/relationships/tags" Target="../tags/tag236.xml"/><Relationship Id="rId16" Type="http://schemas.openxmlformats.org/officeDocument/2006/relationships/tags" Target="../tags/tag250.xml"/><Relationship Id="rId20" Type="http://schemas.openxmlformats.org/officeDocument/2006/relationships/tags" Target="../tags/tag254.xml"/><Relationship Id="rId29" Type="http://schemas.openxmlformats.org/officeDocument/2006/relationships/slideLayout" Target="../slideLayouts/slideLayout18.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24" Type="http://schemas.openxmlformats.org/officeDocument/2006/relationships/tags" Target="../tags/tag258.xml"/><Relationship Id="rId32" Type="http://schemas.microsoft.com/office/2007/relationships/hdphoto" Target="../media/hdphoto1.wdp"/><Relationship Id="rId5" Type="http://schemas.openxmlformats.org/officeDocument/2006/relationships/tags" Target="../tags/tag239.xml"/><Relationship Id="rId15" Type="http://schemas.openxmlformats.org/officeDocument/2006/relationships/tags" Target="../tags/tag249.xml"/><Relationship Id="rId23" Type="http://schemas.openxmlformats.org/officeDocument/2006/relationships/tags" Target="../tags/tag257.xml"/><Relationship Id="rId28" Type="http://schemas.openxmlformats.org/officeDocument/2006/relationships/tags" Target="../tags/tag262.xml"/><Relationship Id="rId10" Type="http://schemas.openxmlformats.org/officeDocument/2006/relationships/tags" Target="../tags/tag244.xml"/><Relationship Id="rId19" Type="http://schemas.openxmlformats.org/officeDocument/2006/relationships/tags" Target="../tags/tag253.xml"/><Relationship Id="rId31" Type="http://schemas.openxmlformats.org/officeDocument/2006/relationships/image" Target="../media/image1.png"/><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tags" Target="../tags/tag248.xml"/><Relationship Id="rId22" Type="http://schemas.openxmlformats.org/officeDocument/2006/relationships/tags" Target="../tags/tag256.xml"/><Relationship Id="rId27" Type="http://schemas.openxmlformats.org/officeDocument/2006/relationships/tags" Target="../tags/tag261.xml"/><Relationship Id="rId30"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tags" Target="../tags/tag275.xml"/><Relationship Id="rId18" Type="http://schemas.openxmlformats.org/officeDocument/2006/relationships/tags" Target="../tags/tag280.xml"/><Relationship Id="rId26" Type="http://schemas.openxmlformats.org/officeDocument/2006/relationships/tags" Target="../tags/tag288.xml"/><Relationship Id="rId3" Type="http://schemas.openxmlformats.org/officeDocument/2006/relationships/tags" Target="../tags/tag265.xml"/><Relationship Id="rId21" Type="http://schemas.openxmlformats.org/officeDocument/2006/relationships/tags" Target="../tags/tag283.xml"/><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tags" Target="../tags/tag279.xml"/><Relationship Id="rId25" Type="http://schemas.openxmlformats.org/officeDocument/2006/relationships/tags" Target="../tags/tag287.xml"/><Relationship Id="rId2" Type="http://schemas.openxmlformats.org/officeDocument/2006/relationships/tags" Target="../tags/tag264.xml"/><Relationship Id="rId16" Type="http://schemas.openxmlformats.org/officeDocument/2006/relationships/tags" Target="../tags/tag278.xml"/><Relationship Id="rId20" Type="http://schemas.openxmlformats.org/officeDocument/2006/relationships/tags" Target="../tags/tag282.xml"/><Relationship Id="rId29" Type="http://schemas.openxmlformats.org/officeDocument/2006/relationships/slideLayout" Target="../slideLayouts/slideLayout18.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24" Type="http://schemas.openxmlformats.org/officeDocument/2006/relationships/tags" Target="../tags/tag286.xml"/><Relationship Id="rId32" Type="http://schemas.microsoft.com/office/2007/relationships/hdphoto" Target="../media/hdphoto1.wdp"/><Relationship Id="rId5" Type="http://schemas.openxmlformats.org/officeDocument/2006/relationships/tags" Target="../tags/tag267.xml"/><Relationship Id="rId15" Type="http://schemas.openxmlformats.org/officeDocument/2006/relationships/tags" Target="../tags/tag277.xml"/><Relationship Id="rId23" Type="http://schemas.openxmlformats.org/officeDocument/2006/relationships/tags" Target="../tags/tag285.xml"/><Relationship Id="rId28" Type="http://schemas.openxmlformats.org/officeDocument/2006/relationships/tags" Target="../tags/tag290.xml"/><Relationship Id="rId10" Type="http://schemas.openxmlformats.org/officeDocument/2006/relationships/tags" Target="../tags/tag272.xml"/><Relationship Id="rId19" Type="http://schemas.openxmlformats.org/officeDocument/2006/relationships/tags" Target="../tags/tag281.xml"/><Relationship Id="rId31" Type="http://schemas.openxmlformats.org/officeDocument/2006/relationships/image" Target="../media/image1.png"/><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tags" Target="../tags/tag276.xml"/><Relationship Id="rId22" Type="http://schemas.openxmlformats.org/officeDocument/2006/relationships/tags" Target="../tags/tag284.xml"/><Relationship Id="rId27" Type="http://schemas.openxmlformats.org/officeDocument/2006/relationships/tags" Target="../tags/tag289.xml"/><Relationship Id="rId30"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18.xml"/><Relationship Id="rId5" Type="http://schemas.openxmlformats.org/officeDocument/2006/relationships/image" Target="../media/image72.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92.xml"/><Relationship Id="rId1" Type="http://schemas.openxmlformats.org/officeDocument/2006/relationships/tags" Target="../tags/tag29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94.xml"/><Relationship Id="rId1" Type="http://schemas.openxmlformats.org/officeDocument/2006/relationships/tags" Target="../tags/tag293.xml"/><Relationship Id="rId5" Type="http://schemas.openxmlformats.org/officeDocument/2006/relationships/image" Target="../media/image83.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96.xml"/><Relationship Id="rId1" Type="http://schemas.openxmlformats.org/officeDocument/2006/relationships/tags" Target="../tags/tag295.xml"/><Relationship Id="rId5" Type="http://schemas.openxmlformats.org/officeDocument/2006/relationships/image" Target="../media/image84.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98.xml"/><Relationship Id="rId1" Type="http://schemas.openxmlformats.org/officeDocument/2006/relationships/tags" Target="../tags/tag297.xml"/><Relationship Id="rId5" Type="http://schemas.openxmlformats.org/officeDocument/2006/relationships/image" Target="../media/image85.png"/><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4.xml"/><Relationship Id="rId1" Type="http://schemas.openxmlformats.org/officeDocument/2006/relationships/tags" Target="../tags/tag303.xml"/><Relationship Id="rId5" Type="http://schemas.openxmlformats.org/officeDocument/2006/relationships/image" Target="../media/image90.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image" Target="../media/image91.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26" Type="http://schemas.openxmlformats.org/officeDocument/2006/relationships/tags" Target="../tags/tag73.xml"/><Relationship Id="rId3" Type="http://schemas.openxmlformats.org/officeDocument/2006/relationships/tags" Target="../tags/tag50.xml"/><Relationship Id="rId21" Type="http://schemas.openxmlformats.org/officeDocument/2006/relationships/tags" Target="../tags/tag68.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tags" Target="../tags/tag72.xml"/><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tags" Target="../tags/tag67.xml"/><Relationship Id="rId29"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tags" Target="../tags/tag71.xml"/><Relationship Id="rId32" Type="http://schemas.microsoft.com/office/2007/relationships/hdphoto" Target="../media/hdphoto1.wdp"/><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tags" Target="../tags/tag70.xml"/><Relationship Id="rId28" Type="http://schemas.openxmlformats.org/officeDocument/2006/relationships/tags" Target="../tags/tag75.xml"/><Relationship Id="rId10" Type="http://schemas.openxmlformats.org/officeDocument/2006/relationships/tags" Target="../tags/tag57.xml"/><Relationship Id="rId19" Type="http://schemas.openxmlformats.org/officeDocument/2006/relationships/tags" Target="../tags/tag66.xml"/><Relationship Id="rId31" Type="http://schemas.openxmlformats.org/officeDocument/2006/relationships/image" Target="../media/image1.pn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tags" Target="../tags/tag69.xml"/><Relationship Id="rId27" Type="http://schemas.openxmlformats.org/officeDocument/2006/relationships/tags" Target="../tags/tag74.xml"/><Relationship Id="rId30"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8.xml"/><Relationship Id="rId1" Type="http://schemas.openxmlformats.org/officeDocument/2006/relationships/tags" Target="../tags/tag307.xml"/><Relationship Id="rId5" Type="http://schemas.microsoft.com/office/2007/relationships/hdphoto" Target="../media/hdphoto1.wdp"/><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8" Type="http://schemas.openxmlformats.org/officeDocument/2006/relationships/tags" Target="../tags/tag315.xml"/><Relationship Id="rId13" Type="http://schemas.openxmlformats.org/officeDocument/2006/relationships/tags" Target="../tags/tag320.xml"/><Relationship Id="rId18" Type="http://schemas.openxmlformats.org/officeDocument/2006/relationships/tags" Target="../tags/tag325.xml"/><Relationship Id="rId26" Type="http://schemas.openxmlformats.org/officeDocument/2006/relationships/tags" Target="../tags/tag333.xml"/><Relationship Id="rId3" Type="http://schemas.openxmlformats.org/officeDocument/2006/relationships/tags" Target="../tags/tag310.xml"/><Relationship Id="rId21" Type="http://schemas.openxmlformats.org/officeDocument/2006/relationships/tags" Target="../tags/tag328.xml"/><Relationship Id="rId7" Type="http://schemas.openxmlformats.org/officeDocument/2006/relationships/tags" Target="../tags/tag314.xml"/><Relationship Id="rId12" Type="http://schemas.openxmlformats.org/officeDocument/2006/relationships/tags" Target="../tags/tag319.xml"/><Relationship Id="rId17" Type="http://schemas.openxmlformats.org/officeDocument/2006/relationships/tags" Target="../tags/tag324.xml"/><Relationship Id="rId25" Type="http://schemas.openxmlformats.org/officeDocument/2006/relationships/tags" Target="../tags/tag332.xml"/><Relationship Id="rId2" Type="http://schemas.openxmlformats.org/officeDocument/2006/relationships/tags" Target="../tags/tag309.xml"/><Relationship Id="rId16" Type="http://schemas.openxmlformats.org/officeDocument/2006/relationships/tags" Target="../tags/tag323.xml"/><Relationship Id="rId20" Type="http://schemas.openxmlformats.org/officeDocument/2006/relationships/tags" Target="../tags/tag327.xml"/><Relationship Id="rId29" Type="http://schemas.openxmlformats.org/officeDocument/2006/relationships/slideLayout" Target="../slideLayouts/slideLayout18.xm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tags" Target="../tags/tag318.xml"/><Relationship Id="rId24" Type="http://schemas.openxmlformats.org/officeDocument/2006/relationships/tags" Target="../tags/tag331.xml"/><Relationship Id="rId32" Type="http://schemas.microsoft.com/office/2007/relationships/hdphoto" Target="../media/hdphoto1.wdp"/><Relationship Id="rId5" Type="http://schemas.openxmlformats.org/officeDocument/2006/relationships/tags" Target="../tags/tag312.xml"/><Relationship Id="rId15" Type="http://schemas.openxmlformats.org/officeDocument/2006/relationships/tags" Target="../tags/tag322.xml"/><Relationship Id="rId23" Type="http://schemas.openxmlformats.org/officeDocument/2006/relationships/tags" Target="../tags/tag330.xml"/><Relationship Id="rId28" Type="http://schemas.openxmlformats.org/officeDocument/2006/relationships/tags" Target="../tags/tag335.xml"/><Relationship Id="rId10" Type="http://schemas.openxmlformats.org/officeDocument/2006/relationships/tags" Target="../tags/tag317.xml"/><Relationship Id="rId19" Type="http://schemas.openxmlformats.org/officeDocument/2006/relationships/tags" Target="../tags/tag326.xml"/><Relationship Id="rId31" Type="http://schemas.openxmlformats.org/officeDocument/2006/relationships/image" Target="../media/image1.png"/><Relationship Id="rId4" Type="http://schemas.openxmlformats.org/officeDocument/2006/relationships/tags" Target="../tags/tag311.xml"/><Relationship Id="rId9" Type="http://schemas.openxmlformats.org/officeDocument/2006/relationships/tags" Target="../tags/tag316.xml"/><Relationship Id="rId14" Type="http://schemas.openxmlformats.org/officeDocument/2006/relationships/tags" Target="../tags/tag321.xml"/><Relationship Id="rId22" Type="http://schemas.openxmlformats.org/officeDocument/2006/relationships/tags" Target="../tags/tag329.xml"/><Relationship Id="rId27" Type="http://schemas.openxmlformats.org/officeDocument/2006/relationships/tags" Target="../tags/tag334.xml"/><Relationship Id="rId30"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8" Type="http://schemas.openxmlformats.org/officeDocument/2006/relationships/tags" Target="../tags/tag343.xml"/><Relationship Id="rId13" Type="http://schemas.openxmlformats.org/officeDocument/2006/relationships/tags" Target="../tags/tag348.xml"/><Relationship Id="rId18" Type="http://schemas.openxmlformats.org/officeDocument/2006/relationships/tags" Target="../tags/tag353.xml"/><Relationship Id="rId26" Type="http://schemas.openxmlformats.org/officeDocument/2006/relationships/tags" Target="../tags/tag361.xml"/><Relationship Id="rId3" Type="http://schemas.openxmlformats.org/officeDocument/2006/relationships/tags" Target="../tags/tag338.xml"/><Relationship Id="rId21" Type="http://schemas.openxmlformats.org/officeDocument/2006/relationships/tags" Target="../tags/tag356.xml"/><Relationship Id="rId7" Type="http://schemas.openxmlformats.org/officeDocument/2006/relationships/tags" Target="../tags/tag342.xml"/><Relationship Id="rId12" Type="http://schemas.openxmlformats.org/officeDocument/2006/relationships/tags" Target="../tags/tag347.xml"/><Relationship Id="rId17" Type="http://schemas.openxmlformats.org/officeDocument/2006/relationships/tags" Target="../tags/tag352.xml"/><Relationship Id="rId25" Type="http://schemas.openxmlformats.org/officeDocument/2006/relationships/tags" Target="../tags/tag360.xml"/><Relationship Id="rId2" Type="http://schemas.openxmlformats.org/officeDocument/2006/relationships/tags" Target="../tags/tag337.xml"/><Relationship Id="rId16" Type="http://schemas.openxmlformats.org/officeDocument/2006/relationships/tags" Target="../tags/tag351.xml"/><Relationship Id="rId20" Type="http://schemas.openxmlformats.org/officeDocument/2006/relationships/tags" Target="../tags/tag355.xml"/><Relationship Id="rId29" Type="http://schemas.openxmlformats.org/officeDocument/2006/relationships/slideLayout" Target="../slideLayouts/slideLayout18.xml"/><Relationship Id="rId1" Type="http://schemas.openxmlformats.org/officeDocument/2006/relationships/tags" Target="../tags/tag336.xml"/><Relationship Id="rId6" Type="http://schemas.openxmlformats.org/officeDocument/2006/relationships/tags" Target="../tags/tag341.xml"/><Relationship Id="rId11" Type="http://schemas.openxmlformats.org/officeDocument/2006/relationships/tags" Target="../tags/tag346.xml"/><Relationship Id="rId24" Type="http://schemas.openxmlformats.org/officeDocument/2006/relationships/tags" Target="../tags/tag359.xml"/><Relationship Id="rId32" Type="http://schemas.microsoft.com/office/2007/relationships/hdphoto" Target="../media/hdphoto1.wdp"/><Relationship Id="rId5" Type="http://schemas.openxmlformats.org/officeDocument/2006/relationships/tags" Target="../tags/tag340.xml"/><Relationship Id="rId15" Type="http://schemas.openxmlformats.org/officeDocument/2006/relationships/tags" Target="../tags/tag350.xml"/><Relationship Id="rId23" Type="http://schemas.openxmlformats.org/officeDocument/2006/relationships/tags" Target="../tags/tag358.xml"/><Relationship Id="rId28" Type="http://schemas.openxmlformats.org/officeDocument/2006/relationships/tags" Target="../tags/tag363.xml"/><Relationship Id="rId10" Type="http://schemas.openxmlformats.org/officeDocument/2006/relationships/tags" Target="../tags/tag345.xml"/><Relationship Id="rId19" Type="http://schemas.openxmlformats.org/officeDocument/2006/relationships/tags" Target="../tags/tag354.xml"/><Relationship Id="rId31" Type="http://schemas.openxmlformats.org/officeDocument/2006/relationships/image" Target="../media/image1.png"/><Relationship Id="rId4" Type="http://schemas.openxmlformats.org/officeDocument/2006/relationships/tags" Target="../tags/tag339.xml"/><Relationship Id="rId9" Type="http://schemas.openxmlformats.org/officeDocument/2006/relationships/tags" Target="../tags/tag344.xml"/><Relationship Id="rId14" Type="http://schemas.openxmlformats.org/officeDocument/2006/relationships/tags" Target="../tags/tag349.xml"/><Relationship Id="rId22" Type="http://schemas.openxmlformats.org/officeDocument/2006/relationships/tags" Target="../tags/tag357.xml"/><Relationship Id="rId27" Type="http://schemas.openxmlformats.org/officeDocument/2006/relationships/tags" Target="../tags/tag362.xml"/><Relationship Id="rId30"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18.xml"/><Relationship Id="rId5" Type="http://schemas.openxmlformats.org/officeDocument/2006/relationships/image" Target="../media/image97.png"/><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65.xml"/><Relationship Id="rId1" Type="http://schemas.openxmlformats.org/officeDocument/2006/relationships/tags" Target="../tags/tag364.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67.xml"/><Relationship Id="rId1" Type="http://schemas.openxmlformats.org/officeDocument/2006/relationships/tags" Target="../tags/tag366.xml"/><Relationship Id="rId5" Type="http://schemas.openxmlformats.org/officeDocument/2006/relationships/image" Target="../media/image100.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71.xml"/><Relationship Id="rId1" Type="http://schemas.openxmlformats.org/officeDocument/2006/relationships/tags" Target="../tags/tag370.xml"/><Relationship Id="rId5" Type="http://schemas.openxmlformats.org/officeDocument/2006/relationships/image" Target="../media/image103.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73.xml"/><Relationship Id="rId1" Type="http://schemas.openxmlformats.org/officeDocument/2006/relationships/tags" Target="../tags/tag372.xml"/><Relationship Id="rId5" Type="http://schemas.openxmlformats.org/officeDocument/2006/relationships/image" Target="../media/image104.png"/><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75.xml"/><Relationship Id="rId1" Type="http://schemas.openxmlformats.org/officeDocument/2006/relationships/tags" Target="../tags/tag374.xml"/><Relationship Id="rId5" Type="http://schemas.openxmlformats.org/officeDocument/2006/relationships/image" Target="../media/image105.pn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77.xml"/><Relationship Id="rId1" Type="http://schemas.openxmlformats.org/officeDocument/2006/relationships/tags" Target="../tags/tag376.xml"/><Relationship Id="rId5" Type="http://schemas.openxmlformats.org/officeDocument/2006/relationships/image" Target="../media/image106.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79.xml"/><Relationship Id="rId1" Type="http://schemas.openxmlformats.org/officeDocument/2006/relationships/tags" Target="../tags/tag378.xml"/><Relationship Id="rId5" Type="http://schemas.openxmlformats.org/officeDocument/2006/relationships/image" Target="../media/image107.png"/><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8.xml"/><Relationship Id="rId1" Type="http://schemas.openxmlformats.org/officeDocument/2006/relationships/tags" Target="../tags/tag380.xml"/><Relationship Id="rId5" Type="http://schemas.microsoft.com/office/2007/relationships/hdphoto" Target="../media/hdphoto1.wdp"/><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tags" Target="../tags/tag38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4" name="圆角矩形 3"/>
          <p:cNvSpPr/>
          <p:nvPr>
            <p:custDataLst>
              <p:tags r:id="rId2"/>
            </p:custDataLst>
          </p:nvPr>
        </p:nvSpPr>
        <p:spPr>
          <a:xfrm>
            <a:off x="48000" y="3841007"/>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Compact Goal Representation Learning via Information Bottleneck</a:t>
            </a:r>
          </a:p>
        </p:txBody>
      </p:sp>
      <p:sp>
        <p:nvSpPr>
          <p:cNvPr id="5" name="圆角矩形 4"/>
          <p:cNvSpPr/>
          <p:nvPr>
            <p:custDataLst>
              <p:tags r:id="rId3"/>
            </p:custDataLst>
          </p:nvPr>
        </p:nvSpPr>
        <p:spPr>
          <a:xfrm>
            <a:off x="4031945" y="2324813"/>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rPr>
              <a:t>Global–Local Decomposition of Contextual</a:t>
            </a:r>
          </a:p>
          <a:p>
            <a:pPr algn="ctr">
              <a:lnSpc>
                <a:spcPct val="150000"/>
              </a:lnSpc>
            </a:pPr>
            <a:r>
              <a:rPr lang="en-US" altLang="zh-CN" sz="1400" b="1" dirty="0">
                <a:latin typeface="Times New Roman" panose="02020603050405020304" pitchFamily="18" charset="0"/>
                <a:cs typeface="Times New Roman" panose="02020603050405020304" pitchFamily="18" charset="0"/>
              </a:rPr>
              <a:t>Representations in Meta-Reinforcement Learning</a:t>
            </a:r>
          </a:p>
        </p:txBody>
      </p:sp>
      <p:sp>
        <p:nvSpPr>
          <p:cNvPr id="6" name="圆角矩形 5"/>
          <p:cNvSpPr/>
          <p:nvPr>
            <p:custDataLst>
              <p:tags r:id="rId4"/>
            </p:custDataLst>
          </p:nvPr>
        </p:nvSpPr>
        <p:spPr>
          <a:xfrm>
            <a:off x="7948895" y="3841007"/>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rPr>
              <a:t>Multiagent Reinforcement Learning With</a:t>
            </a:r>
          </a:p>
          <a:p>
            <a:pPr algn="ctr">
              <a:lnSpc>
                <a:spcPct val="150000"/>
              </a:lnSpc>
            </a:pPr>
            <a:r>
              <a:rPr lang="en-US" altLang="zh-CN" sz="1400" b="1" dirty="0">
                <a:latin typeface="Times New Roman" panose="02020603050405020304" pitchFamily="18" charset="0"/>
                <a:cs typeface="Times New Roman" panose="02020603050405020304" pitchFamily="18" charset="0"/>
              </a:rPr>
              <a:t> Graphical Mutual Information Maximization</a:t>
            </a:r>
          </a:p>
        </p:txBody>
      </p:sp>
      <p:sp>
        <p:nvSpPr>
          <p:cNvPr id="7" name="圆角矩形 6"/>
          <p:cNvSpPr/>
          <p:nvPr>
            <p:custDataLst>
              <p:tags r:id="rId5"/>
            </p:custDataLst>
          </p:nvPr>
        </p:nvSpPr>
        <p:spPr>
          <a:xfrm>
            <a:off x="7148170" y="5512618"/>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Neighboring State-Aware Policy for Deep</a:t>
            </a:r>
          </a:p>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Reinforcement Learning</a:t>
            </a:r>
          </a:p>
        </p:txBody>
      </p:sp>
      <p:sp>
        <p:nvSpPr>
          <p:cNvPr id="8" name="圆角矩形 7"/>
          <p:cNvSpPr/>
          <p:nvPr>
            <p:custDataLst>
              <p:tags r:id="rId6"/>
            </p:custDataLst>
          </p:nvPr>
        </p:nvSpPr>
        <p:spPr>
          <a:xfrm>
            <a:off x="867832" y="5512618"/>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Long-Term Feature Extraction via Frequency</a:t>
            </a:r>
          </a:p>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Prediction for Efficient Reinforcement Learning</a:t>
            </a:r>
          </a:p>
        </p:txBody>
      </p:sp>
      <p:sp>
        <p:nvSpPr>
          <p:cNvPr id="17" name="文本框 16"/>
          <p:cNvSpPr txBox="1"/>
          <p:nvPr/>
        </p:nvSpPr>
        <p:spPr>
          <a:xfrm>
            <a:off x="309724" y="181266"/>
            <a:ext cx="11186276" cy="1654748"/>
          </a:xfrm>
          <a:prstGeom prst="rect">
            <a:avLst/>
          </a:prstGeom>
          <a:noFill/>
        </p:spPr>
        <p:txBody>
          <a:bodyPr wrap="square" rtlCol="0" anchor="t">
            <a:spAutoFit/>
          </a:bodyPr>
          <a:lstStyle/>
          <a:p>
            <a:pPr algn="ctr">
              <a:lnSpc>
                <a:spcPct val="150000"/>
              </a:lnSpc>
            </a:pPr>
            <a:r>
              <a:rPr lang="en-US" altLang="zh-CN" sz="3600" dirty="0">
                <a:solidFill>
                  <a:schemeClr val="bg1"/>
                </a:solidFill>
                <a:latin typeface="Times New Roman" panose="02020603050405020304" pitchFamily="18" charset="0"/>
                <a:cs typeface="Times New Roman" panose="02020603050405020304" pitchFamily="18" charset="0"/>
              </a:rPr>
              <a:t>Information-Efficient Representation in Reinforcement Learning: A Unified Perspective</a:t>
            </a:r>
          </a:p>
        </p:txBody>
      </p:sp>
      <p:sp>
        <p:nvSpPr>
          <p:cNvPr id="2" name="文本框 1"/>
          <p:cNvSpPr txBox="1"/>
          <p:nvPr>
            <p:custDataLst>
              <p:tags r:id="rId7"/>
            </p:custDataLst>
          </p:nvPr>
        </p:nvSpPr>
        <p:spPr>
          <a:xfrm>
            <a:off x="1925021" y="3501000"/>
            <a:ext cx="421958" cy="330518"/>
          </a:xfrm>
          <a:prstGeom prst="rect">
            <a:avLst/>
          </a:prstGeom>
          <a:noFill/>
        </p:spPr>
        <p:txBody>
          <a:bodyPr wrap="none" rtlCol="0" anchor="t">
            <a:noAutofit/>
          </a:bodyPr>
          <a:lstStyle/>
          <a:p>
            <a:r>
              <a:rPr lang="zh-CN" altLang="en-US" b="1" dirty="0">
                <a:latin typeface="Times New Roman" panose="02020603050405020304" pitchFamily="18" charset="0"/>
                <a:cs typeface="Times New Roman" panose="02020603050405020304" pitchFamily="18" charset="0"/>
              </a:rPr>
              <a:t>①</a:t>
            </a:r>
          </a:p>
        </p:txBody>
      </p:sp>
      <p:sp>
        <p:nvSpPr>
          <p:cNvPr id="3" name="文本框 2"/>
          <p:cNvSpPr txBox="1"/>
          <p:nvPr>
            <p:custDataLst>
              <p:tags r:id="rId8"/>
            </p:custDataLst>
          </p:nvPr>
        </p:nvSpPr>
        <p:spPr>
          <a:xfrm>
            <a:off x="5912196" y="1989000"/>
            <a:ext cx="415498" cy="369332"/>
          </a:xfrm>
          <a:prstGeom prst="rect">
            <a:avLst/>
          </a:prstGeom>
          <a:noFill/>
        </p:spPr>
        <p:txBody>
          <a:bodyPr wrap="none" rtlCol="0" anchor="t">
            <a:spAutoFit/>
          </a:bodyPr>
          <a:lstStyle/>
          <a:p>
            <a:r>
              <a:rPr lang="zh-CN" altLang="en-US" b="1" dirty="0">
                <a:latin typeface="Times New Roman" panose="02020603050405020304" pitchFamily="18" charset="0"/>
                <a:cs typeface="Times New Roman" panose="02020603050405020304" pitchFamily="18" charset="0"/>
              </a:rPr>
              <a:t>②</a:t>
            </a:r>
          </a:p>
        </p:txBody>
      </p:sp>
      <p:sp>
        <p:nvSpPr>
          <p:cNvPr id="18" name="文本框 17"/>
          <p:cNvSpPr txBox="1"/>
          <p:nvPr>
            <p:custDataLst>
              <p:tags r:id="rId9"/>
            </p:custDataLst>
          </p:nvPr>
        </p:nvSpPr>
        <p:spPr>
          <a:xfrm>
            <a:off x="9829146" y="3490149"/>
            <a:ext cx="415498" cy="369332"/>
          </a:xfrm>
          <a:prstGeom prst="rect">
            <a:avLst/>
          </a:prstGeom>
          <a:noFill/>
        </p:spPr>
        <p:txBody>
          <a:bodyPr wrap="none" rtlCol="0" anchor="t">
            <a:spAutoFit/>
          </a:bodyPr>
          <a:lstStyle/>
          <a:p>
            <a:r>
              <a:rPr lang="zh-CN" altLang="en-US" b="1" dirty="0">
                <a:latin typeface="Times New Roman" panose="02020603050405020304" pitchFamily="18" charset="0"/>
                <a:cs typeface="Times New Roman" panose="02020603050405020304" pitchFamily="18" charset="0"/>
              </a:rPr>
              <a:t>③</a:t>
            </a:r>
          </a:p>
        </p:txBody>
      </p:sp>
      <p:grpSp>
        <p:nvGrpSpPr>
          <p:cNvPr id="22" name="组合 21"/>
          <p:cNvGrpSpPr/>
          <p:nvPr/>
        </p:nvGrpSpPr>
        <p:grpSpPr>
          <a:xfrm>
            <a:off x="-1" y="6567088"/>
            <a:ext cx="12192001" cy="277630"/>
            <a:chOff x="0" y="6582538"/>
            <a:chExt cx="9144000" cy="262328"/>
          </a:xfrm>
        </p:grpSpPr>
        <p:sp>
          <p:nvSpPr>
            <p:cNvPr id="23" name="矩形 22"/>
            <p:cNvSpPr/>
            <p:nvPr/>
          </p:nvSpPr>
          <p:spPr>
            <a:xfrm>
              <a:off x="8856000" y="6583135"/>
              <a:ext cx="288000" cy="261731"/>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82538"/>
              <a:ext cx="8854294" cy="261731"/>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EA3EDF8-A31B-4C11-23F6-C930F3038FB7}"/>
              </a:ext>
            </a:extLst>
          </p:cNvPr>
          <p:cNvSpPr txBox="1"/>
          <p:nvPr/>
        </p:nvSpPr>
        <p:spPr>
          <a:xfrm>
            <a:off x="2748083" y="5157000"/>
            <a:ext cx="415498"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④</a:t>
            </a:r>
          </a:p>
        </p:txBody>
      </p:sp>
      <p:sp>
        <p:nvSpPr>
          <p:cNvPr id="10" name="文本框 9">
            <a:extLst>
              <a:ext uri="{FF2B5EF4-FFF2-40B4-BE49-F238E27FC236}">
                <a16:creationId xmlns:a16="http://schemas.microsoft.com/office/drawing/2014/main" id="{826A15C5-3A5A-A457-4CF0-160A1FBF9BC1}"/>
              </a:ext>
            </a:extLst>
          </p:cNvPr>
          <p:cNvSpPr txBox="1"/>
          <p:nvPr/>
        </p:nvSpPr>
        <p:spPr>
          <a:xfrm>
            <a:off x="9028421" y="5165402"/>
            <a:ext cx="415498" cy="369332"/>
          </a:xfrm>
          <a:prstGeom prst="rect">
            <a:avLst/>
          </a:prstGeom>
          <a:noFill/>
        </p:spPr>
        <p:txBody>
          <a:bodyPr wrap="none" rtlCol="0">
            <a:spAutoFit/>
          </a:bodyPr>
          <a:lstStyle/>
          <a:p>
            <a:r>
              <a:rPr lang="zh-CN" altLang="en-US" b="1" dirty="0"/>
              <a:t>⑤</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3 MI Estimation and Adaptive Lagrange Multiplier Adjustment</a:t>
            </a:r>
          </a:p>
        </p:txBody>
      </p:sp>
      <p:cxnSp>
        <p:nvCxnSpPr>
          <p:cNvPr id="6" name="直接连接符 5"/>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F23E799-A6F7-AC6F-3721-4EAF45E4C05E}"/>
              </a:ext>
            </a:extLst>
          </p:cNvPr>
          <p:cNvPicPr>
            <a:picLocks noChangeAspect="1"/>
          </p:cNvPicPr>
          <p:nvPr/>
        </p:nvPicPr>
        <p:blipFill>
          <a:blip r:embed="rId3"/>
          <a:stretch>
            <a:fillRect/>
          </a:stretch>
        </p:blipFill>
        <p:spPr>
          <a:xfrm>
            <a:off x="1344000" y="2051905"/>
            <a:ext cx="4503167" cy="1834796"/>
          </a:xfrm>
          <a:prstGeom prst="rect">
            <a:avLst/>
          </a:prstGeom>
        </p:spPr>
      </p:pic>
      <p:pic>
        <p:nvPicPr>
          <p:cNvPr id="7" name="图片 6">
            <a:extLst>
              <a:ext uri="{FF2B5EF4-FFF2-40B4-BE49-F238E27FC236}">
                <a16:creationId xmlns:a16="http://schemas.microsoft.com/office/drawing/2014/main" id="{947E5776-0632-B264-A624-64F2392337C0}"/>
              </a:ext>
            </a:extLst>
          </p:cNvPr>
          <p:cNvPicPr>
            <a:picLocks noChangeAspect="1"/>
          </p:cNvPicPr>
          <p:nvPr/>
        </p:nvPicPr>
        <p:blipFill>
          <a:blip r:embed="rId4"/>
          <a:stretch>
            <a:fillRect/>
          </a:stretch>
        </p:blipFill>
        <p:spPr>
          <a:xfrm>
            <a:off x="1395546" y="4365000"/>
            <a:ext cx="4503167" cy="1799449"/>
          </a:xfrm>
          <a:prstGeom prst="rect">
            <a:avLst/>
          </a:prstGeom>
        </p:spPr>
      </p:pic>
      <p:pic>
        <p:nvPicPr>
          <p:cNvPr id="13" name="图片 12">
            <a:extLst>
              <a:ext uri="{FF2B5EF4-FFF2-40B4-BE49-F238E27FC236}">
                <a16:creationId xmlns:a16="http://schemas.microsoft.com/office/drawing/2014/main" id="{8121B577-ECAC-10F8-662B-ADC863D31616}"/>
              </a:ext>
            </a:extLst>
          </p:cNvPr>
          <p:cNvPicPr>
            <a:picLocks noChangeAspect="1"/>
          </p:cNvPicPr>
          <p:nvPr/>
        </p:nvPicPr>
        <p:blipFill>
          <a:blip r:embed="rId5"/>
          <a:stretch>
            <a:fillRect/>
          </a:stretch>
        </p:blipFill>
        <p:spPr>
          <a:xfrm>
            <a:off x="7032000" y="1527405"/>
            <a:ext cx="3384000" cy="4947665"/>
          </a:xfrm>
          <a:prstGeom prst="rect">
            <a:avLst/>
          </a:prstGeom>
        </p:spPr>
      </p:pic>
    </p:spTree>
    <p:extLst>
      <p:ext uri="{BB962C8B-B14F-4D97-AF65-F5344CB8AC3E}">
        <p14:creationId xmlns:p14="http://schemas.microsoft.com/office/powerpoint/2010/main" val="415119925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403B4-AA4C-9938-923B-1B8592B4816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2C80E83-D3F2-CA05-B530-F002187364B6}"/>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5327F53-1863-F703-B471-2383B0E2012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a:extLst>
              <a:ext uri="{FF2B5EF4-FFF2-40B4-BE49-F238E27FC236}">
                <a16:creationId xmlns:a16="http://schemas.microsoft.com/office/drawing/2014/main" id="{B261690E-9029-A8DB-9F6A-1D27098A187F}"/>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3 Local Searching With Intrinsic Reward</a:t>
            </a:r>
          </a:p>
        </p:txBody>
      </p:sp>
      <p:cxnSp>
        <p:nvCxnSpPr>
          <p:cNvPr id="6" name="直接连接符 5">
            <a:extLst>
              <a:ext uri="{FF2B5EF4-FFF2-40B4-BE49-F238E27FC236}">
                <a16:creationId xmlns:a16="http://schemas.microsoft.com/office/drawing/2014/main" id="{3297364F-1D56-F918-83E0-C106FB10454C}"/>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11B68B00-310A-2E23-C380-E3C3F32D4060}"/>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78F8BBF5-E749-A726-F6CC-32F9C3D8DE9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C4EAE4A-3512-6A13-24AF-B3D6749755E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ACBE3090-3C04-560D-8DAC-F1839D7E5BE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CAF0B37-1F77-23B0-8274-75CD62B6B023}"/>
              </a:ext>
            </a:extLst>
          </p:cNvPr>
          <p:cNvPicPr>
            <a:picLocks noChangeAspect="1"/>
          </p:cNvPicPr>
          <p:nvPr/>
        </p:nvPicPr>
        <p:blipFill>
          <a:blip r:embed="rId3"/>
          <a:stretch>
            <a:fillRect/>
          </a:stretch>
        </p:blipFill>
        <p:spPr>
          <a:xfrm>
            <a:off x="2856000" y="1889176"/>
            <a:ext cx="6312224" cy="3778444"/>
          </a:xfrm>
          <a:prstGeom prst="rect">
            <a:avLst/>
          </a:prstGeom>
        </p:spPr>
      </p:pic>
    </p:spTree>
    <p:extLst>
      <p:ext uri="{BB962C8B-B14F-4D97-AF65-F5344CB8AC3E}">
        <p14:creationId xmlns:p14="http://schemas.microsoft.com/office/powerpoint/2010/main" val="41417403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80A8CF3-EC39-0BF4-A07F-AF4422AF0D9D}"/>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Environments</a:t>
            </a:r>
          </a:p>
        </p:txBody>
      </p:sp>
      <p:cxnSp>
        <p:nvCxnSpPr>
          <p:cNvPr id="10" name="直接连接符 9">
            <a:extLst>
              <a:ext uri="{FF2B5EF4-FFF2-40B4-BE49-F238E27FC236}">
                <a16:creationId xmlns:a16="http://schemas.microsoft.com/office/drawing/2014/main" id="{10DAD61C-64DF-9417-F3F9-4C2FE10C2A6C}"/>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BF3A25DA-F9B2-796F-186E-3DA6E58B4DF3}"/>
              </a:ext>
            </a:extLst>
          </p:cNvPr>
          <p:cNvPicPr>
            <a:picLocks noChangeAspect="1"/>
          </p:cNvPicPr>
          <p:nvPr/>
        </p:nvPicPr>
        <p:blipFill>
          <a:blip r:embed="rId5"/>
          <a:stretch>
            <a:fillRect/>
          </a:stretch>
        </p:blipFill>
        <p:spPr>
          <a:xfrm>
            <a:off x="76854" y="1485000"/>
            <a:ext cx="5515146" cy="2123743"/>
          </a:xfrm>
          <a:prstGeom prst="rect">
            <a:avLst/>
          </a:prstGeom>
        </p:spPr>
      </p:pic>
      <p:pic>
        <p:nvPicPr>
          <p:cNvPr id="6" name="图片 5">
            <a:extLst>
              <a:ext uri="{FF2B5EF4-FFF2-40B4-BE49-F238E27FC236}">
                <a16:creationId xmlns:a16="http://schemas.microsoft.com/office/drawing/2014/main" id="{852E26BB-AA82-EEED-7B13-768F778BBA9B}"/>
              </a:ext>
            </a:extLst>
          </p:cNvPr>
          <p:cNvPicPr>
            <a:picLocks noChangeAspect="1"/>
          </p:cNvPicPr>
          <p:nvPr/>
        </p:nvPicPr>
        <p:blipFill>
          <a:blip r:embed="rId6"/>
          <a:stretch>
            <a:fillRect/>
          </a:stretch>
        </p:blipFill>
        <p:spPr>
          <a:xfrm>
            <a:off x="6240000" y="1983986"/>
            <a:ext cx="5222873" cy="3360943"/>
          </a:xfrm>
          <a:prstGeom prst="rect">
            <a:avLst/>
          </a:prstGeom>
        </p:spPr>
      </p:pic>
      <p:pic>
        <p:nvPicPr>
          <p:cNvPr id="11" name="图片 10">
            <a:extLst>
              <a:ext uri="{FF2B5EF4-FFF2-40B4-BE49-F238E27FC236}">
                <a16:creationId xmlns:a16="http://schemas.microsoft.com/office/drawing/2014/main" id="{FA571C6F-E625-8168-5B13-944CE25CAA77}"/>
              </a:ext>
            </a:extLst>
          </p:cNvPr>
          <p:cNvPicPr>
            <a:picLocks noChangeAspect="1"/>
          </p:cNvPicPr>
          <p:nvPr/>
        </p:nvPicPr>
        <p:blipFill>
          <a:blip r:embed="rId7"/>
          <a:stretch>
            <a:fillRect/>
          </a:stretch>
        </p:blipFill>
        <p:spPr>
          <a:xfrm>
            <a:off x="398849" y="3953358"/>
            <a:ext cx="5256000" cy="2278126"/>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29509-8AF1-FA97-52E6-62AE0C936C1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01590C5-83F2-B35B-0F38-21BB322C31A5}"/>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40B2651-80C0-39F2-BA8F-5845F5FE5C3D}"/>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DEC93407-E641-4D3E-B9D5-F5FE3568757F}"/>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8004CF8-4B56-2F5B-AADC-D43440B4EA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4E0958E-69CA-3F7F-9ACE-0EDAB29D034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EBD78381-AFCA-B864-1776-6AD4D8FB2E6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41816B3-C6F1-0EA8-6283-34366CB65B4A}"/>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Environments</a:t>
            </a:r>
          </a:p>
        </p:txBody>
      </p:sp>
      <p:cxnSp>
        <p:nvCxnSpPr>
          <p:cNvPr id="10" name="直接连接符 9">
            <a:extLst>
              <a:ext uri="{FF2B5EF4-FFF2-40B4-BE49-F238E27FC236}">
                <a16:creationId xmlns:a16="http://schemas.microsoft.com/office/drawing/2014/main" id="{B3E5DD41-16B4-5ED0-7B67-1819A8E804FB}"/>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40D67BB5-09E7-BD15-FD34-A27E90195E6D}"/>
              </a:ext>
            </a:extLst>
          </p:cNvPr>
          <p:cNvPicPr>
            <a:picLocks noChangeAspect="1"/>
          </p:cNvPicPr>
          <p:nvPr/>
        </p:nvPicPr>
        <p:blipFill>
          <a:blip r:embed="rId5"/>
          <a:stretch>
            <a:fillRect/>
          </a:stretch>
        </p:blipFill>
        <p:spPr>
          <a:xfrm>
            <a:off x="1312025" y="1283600"/>
            <a:ext cx="9330408" cy="5268310"/>
          </a:xfrm>
          <a:prstGeom prst="rect">
            <a:avLst/>
          </a:prstGeom>
        </p:spPr>
      </p:pic>
    </p:spTree>
    <p:extLst>
      <p:ext uri="{BB962C8B-B14F-4D97-AF65-F5344CB8AC3E}">
        <p14:creationId xmlns:p14="http://schemas.microsoft.com/office/powerpoint/2010/main" val="357467392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E6C1-C288-2EE3-7392-40EF6B00EC5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0E8E54B-2ABB-0CD7-AE52-AA9E912CFE4A}"/>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457B0F6-98F8-9C1D-9466-49B6FD741EE0}"/>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46911B0-B016-01A9-6D3A-722E8E08F8AF}"/>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28DD8E47-9C74-C5C6-FC18-D709E74F0AB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DEF9AFB1-E5DC-1BAF-01BA-331A5B55C28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0773D394-3F3E-7B30-2E6A-3FE0BA7D6BE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CF236C4-BAE3-2D78-3C2B-7D083502661F}"/>
              </a:ext>
            </a:extLst>
          </p:cNvPr>
          <p:cNvPicPr>
            <a:picLocks noChangeAspect="1"/>
          </p:cNvPicPr>
          <p:nvPr/>
        </p:nvPicPr>
        <p:blipFill>
          <a:blip r:embed="rId5"/>
          <a:stretch>
            <a:fillRect/>
          </a:stretch>
        </p:blipFill>
        <p:spPr>
          <a:xfrm>
            <a:off x="721737" y="2169503"/>
            <a:ext cx="10748526" cy="2999094"/>
          </a:xfrm>
          <a:prstGeom prst="rect">
            <a:avLst/>
          </a:prstGeom>
        </p:spPr>
      </p:pic>
    </p:spTree>
    <p:extLst>
      <p:ext uri="{BB962C8B-B14F-4D97-AF65-F5344CB8AC3E}">
        <p14:creationId xmlns:p14="http://schemas.microsoft.com/office/powerpoint/2010/main" val="23293257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8FB51BD-5AAF-6DDE-F763-2E614367ACD4}"/>
              </a:ext>
            </a:extLst>
          </p:cNvPr>
          <p:cNvPicPr>
            <a:picLocks noChangeAspect="1"/>
          </p:cNvPicPr>
          <p:nvPr/>
        </p:nvPicPr>
        <p:blipFill>
          <a:blip r:embed="rId5"/>
          <a:stretch>
            <a:fillRect/>
          </a:stretch>
        </p:blipFill>
        <p:spPr>
          <a:xfrm>
            <a:off x="0" y="1207617"/>
            <a:ext cx="3871181" cy="4442765"/>
          </a:xfrm>
          <a:prstGeom prst="rect">
            <a:avLst/>
          </a:prstGeom>
        </p:spPr>
      </p:pic>
      <p:pic>
        <p:nvPicPr>
          <p:cNvPr id="6" name="图片 5">
            <a:extLst>
              <a:ext uri="{FF2B5EF4-FFF2-40B4-BE49-F238E27FC236}">
                <a16:creationId xmlns:a16="http://schemas.microsoft.com/office/drawing/2014/main" id="{C571FF1B-7AF7-366E-FF2B-8F497AA94294}"/>
              </a:ext>
            </a:extLst>
          </p:cNvPr>
          <p:cNvPicPr>
            <a:picLocks noChangeAspect="1"/>
          </p:cNvPicPr>
          <p:nvPr/>
        </p:nvPicPr>
        <p:blipFill>
          <a:blip r:embed="rId6"/>
          <a:stretch>
            <a:fillRect/>
          </a:stretch>
        </p:blipFill>
        <p:spPr>
          <a:xfrm>
            <a:off x="3889744" y="1209967"/>
            <a:ext cx="4455729" cy="4514433"/>
          </a:xfrm>
          <a:prstGeom prst="rect">
            <a:avLst/>
          </a:prstGeom>
        </p:spPr>
      </p:pic>
      <p:pic>
        <p:nvPicPr>
          <p:cNvPr id="8" name="图片 7">
            <a:extLst>
              <a:ext uri="{FF2B5EF4-FFF2-40B4-BE49-F238E27FC236}">
                <a16:creationId xmlns:a16="http://schemas.microsoft.com/office/drawing/2014/main" id="{3C7142FB-C071-914F-321F-01E17A545F45}"/>
              </a:ext>
            </a:extLst>
          </p:cNvPr>
          <p:cNvPicPr>
            <a:picLocks noChangeAspect="1"/>
          </p:cNvPicPr>
          <p:nvPr/>
        </p:nvPicPr>
        <p:blipFill>
          <a:blip r:embed="rId7"/>
          <a:stretch>
            <a:fillRect/>
          </a:stretch>
        </p:blipFill>
        <p:spPr>
          <a:xfrm>
            <a:off x="8620607" y="909000"/>
            <a:ext cx="3154790" cy="5638614"/>
          </a:xfrm>
          <a:prstGeom prst="rect">
            <a:avLst/>
          </a:prstGeom>
        </p:spPr>
      </p:pic>
    </p:spTree>
    <p:extLst>
      <p:ext uri="{BB962C8B-B14F-4D97-AF65-F5344CB8AC3E}">
        <p14:creationId xmlns:p14="http://schemas.microsoft.com/office/powerpoint/2010/main" val="135838557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94EDB-E56E-32D0-11A6-843493DD09A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89A731D-68A7-BB55-E7D8-63093DABD27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663F9B1-0A31-1DAE-7084-769B4F470A83}"/>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F4EAE059-AD52-67FB-DB45-B1FE691D2332}"/>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E47F889D-ED2E-0BB3-D535-0C8A6F76E2D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82EFA8A8-8F0B-BA94-0A5C-40C43D6DA6B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2B5665B-637E-4D4C-08F6-92494B0D426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EA7BA66-86E1-5B77-D780-C87D2835D242}"/>
              </a:ext>
            </a:extLst>
          </p:cNvPr>
          <p:cNvPicPr>
            <a:picLocks noChangeAspect="1"/>
          </p:cNvPicPr>
          <p:nvPr/>
        </p:nvPicPr>
        <p:blipFill>
          <a:blip r:embed="rId5"/>
          <a:stretch>
            <a:fillRect/>
          </a:stretch>
        </p:blipFill>
        <p:spPr>
          <a:xfrm>
            <a:off x="4224000" y="786874"/>
            <a:ext cx="7920000" cy="5509790"/>
          </a:xfrm>
          <a:prstGeom prst="rect">
            <a:avLst/>
          </a:prstGeom>
        </p:spPr>
      </p:pic>
      <p:pic>
        <p:nvPicPr>
          <p:cNvPr id="7" name="图片 6">
            <a:extLst>
              <a:ext uri="{FF2B5EF4-FFF2-40B4-BE49-F238E27FC236}">
                <a16:creationId xmlns:a16="http://schemas.microsoft.com/office/drawing/2014/main" id="{7FFD16BE-0629-5092-29ED-AE6E5FC6B056}"/>
              </a:ext>
            </a:extLst>
          </p:cNvPr>
          <p:cNvPicPr>
            <a:picLocks noChangeAspect="1"/>
          </p:cNvPicPr>
          <p:nvPr/>
        </p:nvPicPr>
        <p:blipFill>
          <a:blip r:embed="rId6"/>
          <a:stretch>
            <a:fillRect/>
          </a:stretch>
        </p:blipFill>
        <p:spPr>
          <a:xfrm>
            <a:off x="60675" y="1930621"/>
            <a:ext cx="4166325" cy="4366043"/>
          </a:xfrm>
          <a:prstGeom prst="rect">
            <a:avLst/>
          </a:prstGeom>
        </p:spPr>
      </p:pic>
    </p:spTree>
    <p:extLst>
      <p:ext uri="{BB962C8B-B14F-4D97-AF65-F5344CB8AC3E}">
        <p14:creationId xmlns:p14="http://schemas.microsoft.com/office/powerpoint/2010/main" val="50219093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1365ACE-F0AB-943A-9699-9EC23D7044D5}"/>
              </a:ext>
            </a:extLst>
          </p:cNvPr>
          <p:cNvPicPr>
            <a:picLocks noChangeAspect="1"/>
          </p:cNvPicPr>
          <p:nvPr/>
        </p:nvPicPr>
        <p:blipFill>
          <a:blip r:embed="rId5"/>
          <a:stretch>
            <a:fillRect/>
          </a:stretch>
        </p:blipFill>
        <p:spPr>
          <a:xfrm>
            <a:off x="844127" y="1527568"/>
            <a:ext cx="10503745" cy="4187901"/>
          </a:xfrm>
          <a:prstGeom prst="rect">
            <a:avLst/>
          </a:prstGeom>
        </p:spPr>
      </p:pic>
    </p:spTree>
    <p:extLst>
      <p:ext uri="{BB962C8B-B14F-4D97-AF65-F5344CB8AC3E}">
        <p14:creationId xmlns:p14="http://schemas.microsoft.com/office/powerpoint/2010/main" val="44448879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19</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19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grpSp>
        <p:nvGrpSpPr>
          <p:cNvPr id="17" name="组合 16">
            <a:extLst>
              <a:ext uri="{FF2B5EF4-FFF2-40B4-BE49-F238E27FC236}">
                <a16:creationId xmlns:a16="http://schemas.microsoft.com/office/drawing/2014/main" id="{15A8150D-1F1F-5930-2D22-1A80722F24BA}"/>
              </a:ext>
            </a:extLst>
          </p:cNvPr>
          <p:cNvGrpSpPr/>
          <p:nvPr/>
        </p:nvGrpSpPr>
        <p:grpSpPr>
          <a:xfrm>
            <a:off x="48000" y="-9294"/>
            <a:ext cx="4176000" cy="1276007"/>
            <a:chOff x="48000" y="-9294"/>
            <a:chExt cx="4176000" cy="1276007"/>
          </a:xfrm>
        </p:grpSpPr>
        <p:sp>
          <p:nvSpPr>
            <p:cNvPr id="3" name="圆角矩形 3">
              <a:extLst>
                <a:ext uri="{FF2B5EF4-FFF2-40B4-BE49-F238E27FC236}">
                  <a16:creationId xmlns:a16="http://schemas.microsoft.com/office/drawing/2014/main" id="{8BBEA28C-BDD9-18AC-FE4F-31B715E2C335}"/>
                </a:ext>
              </a:extLst>
            </p:cNvPr>
            <p:cNvSpPr/>
            <p:nvPr>
              <p:custDataLst>
                <p:tags r:id="rId8"/>
              </p:custDataLst>
            </p:nvPr>
          </p:nvSpPr>
          <p:spPr>
            <a:xfrm>
              <a:off x="48000" y="330713"/>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Compact Goal Representation Learning via Information Bottleneck</a:t>
              </a:r>
            </a:p>
          </p:txBody>
        </p:sp>
        <p:sp>
          <p:nvSpPr>
            <p:cNvPr id="8" name="文本框 7">
              <a:extLst>
                <a:ext uri="{FF2B5EF4-FFF2-40B4-BE49-F238E27FC236}">
                  <a16:creationId xmlns:a16="http://schemas.microsoft.com/office/drawing/2014/main" id="{4429BA12-2EF3-C435-04B1-1ABD54A279D2}"/>
                </a:ext>
              </a:extLst>
            </p:cNvPr>
            <p:cNvSpPr txBox="1"/>
            <p:nvPr>
              <p:custDataLst>
                <p:tags r:id="rId9"/>
              </p:custDataLst>
            </p:nvPr>
          </p:nvSpPr>
          <p:spPr>
            <a:xfrm>
              <a:off x="1925021" y="-9294"/>
              <a:ext cx="421958" cy="330518"/>
            </a:xfrm>
            <a:prstGeom prst="rect">
              <a:avLst/>
            </a:prstGeom>
            <a:noFill/>
          </p:spPr>
          <p:txBody>
            <a:bodyPr wrap="none" rtlCol="0" anchor="t">
              <a:noAutofit/>
            </a:bodyPr>
            <a:lstStyle/>
            <a:p>
              <a:r>
                <a:rPr lang="zh-CN" altLang="en-US" b="1" dirty="0">
                  <a:latin typeface="Times New Roman" panose="02020603050405020304" pitchFamily="18" charset="0"/>
                  <a:cs typeface="Times New Roman" panose="02020603050405020304" pitchFamily="18" charset="0"/>
                </a:rPr>
                <a:t>①</a:t>
              </a:r>
            </a:p>
          </p:txBody>
        </p:sp>
      </p:grpSp>
      <p:grpSp>
        <p:nvGrpSpPr>
          <p:cNvPr id="16" name="组合 15">
            <a:extLst>
              <a:ext uri="{FF2B5EF4-FFF2-40B4-BE49-F238E27FC236}">
                <a16:creationId xmlns:a16="http://schemas.microsoft.com/office/drawing/2014/main" id="{CF3B8A4A-164A-BC1E-82BE-CF3FF92D696E}"/>
              </a:ext>
            </a:extLst>
          </p:cNvPr>
          <p:cNvGrpSpPr/>
          <p:nvPr/>
        </p:nvGrpSpPr>
        <p:grpSpPr>
          <a:xfrm>
            <a:off x="2028069" y="1299479"/>
            <a:ext cx="4176000" cy="1271813"/>
            <a:chOff x="2136000" y="1304137"/>
            <a:chExt cx="4176000" cy="1271813"/>
          </a:xfrm>
        </p:grpSpPr>
        <p:sp>
          <p:nvSpPr>
            <p:cNvPr id="4" name="圆角矩形 4">
              <a:extLst>
                <a:ext uri="{FF2B5EF4-FFF2-40B4-BE49-F238E27FC236}">
                  <a16:creationId xmlns:a16="http://schemas.microsoft.com/office/drawing/2014/main" id="{07CAE94B-6EDA-B374-E8B2-03D7EFC8FF13}"/>
                </a:ext>
              </a:extLst>
            </p:cNvPr>
            <p:cNvSpPr/>
            <p:nvPr>
              <p:custDataLst>
                <p:tags r:id="rId6"/>
              </p:custDataLst>
            </p:nvPr>
          </p:nvSpPr>
          <p:spPr>
            <a:xfrm>
              <a:off x="2136000" y="1639950"/>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rPr>
                <a:t>Global–Local Decomposition of Contextual</a:t>
              </a:r>
            </a:p>
            <a:p>
              <a:pPr algn="ctr">
                <a:lnSpc>
                  <a:spcPct val="150000"/>
                </a:lnSpc>
              </a:pPr>
              <a:r>
                <a:rPr lang="en-US" altLang="zh-CN" sz="1400" b="1" dirty="0">
                  <a:latin typeface="Times New Roman" panose="02020603050405020304" pitchFamily="18" charset="0"/>
                  <a:cs typeface="Times New Roman" panose="02020603050405020304" pitchFamily="18" charset="0"/>
                </a:rPr>
                <a:t>Representations in Meta-Reinforcement Learning</a:t>
              </a:r>
            </a:p>
          </p:txBody>
        </p:sp>
        <p:sp>
          <p:nvSpPr>
            <p:cNvPr id="9" name="文本框 8">
              <a:extLst>
                <a:ext uri="{FF2B5EF4-FFF2-40B4-BE49-F238E27FC236}">
                  <a16:creationId xmlns:a16="http://schemas.microsoft.com/office/drawing/2014/main" id="{56B83D85-9F77-A630-81CC-DE0710A83E9F}"/>
                </a:ext>
              </a:extLst>
            </p:cNvPr>
            <p:cNvSpPr txBox="1"/>
            <p:nvPr>
              <p:custDataLst>
                <p:tags r:id="rId7"/>
              </p:custDataLst>
            </p:nvPr>
          </p:nvSpPr>
          <p:spPr>
            <a:xfrm>
              <a:off x="4016251" y="1304137"/>
              <a:ext cx="415498" cy="369332"/>
            </a:xfrm>
            <a:prstGeom prst="rect">
              <a:avLst/>
            </a:prstGeom>
            <a:noFill/>
          </p:spPr>
          <p:txBody>
            <a:bodyPr wrap="none" rtlCol="0" anchor="t">
              <a:spAutoFit/>
            </a:bodyPr>
            <a:lstStyle/>
            <a:p>
              <a:r>
                <a:rPr lang="zh-CN" altLang="en-US" b="1" dirty="0">
                  <a:latin typeface="Times New Roman" panose="02020603050405020304" pitchFamily="18" charset="0"/>
                  <a:cs typeface="Times New Roman" panose="02020603050405020304" pitchFamily="18" charset="0"/>
                </a:rPr>
                <a:t>②</a:t>
              </a:r>
            </a:p>
          </p:txBody>
        </p:sp>
      </p:grpSp>
      <p:grpSp>
        <p:nvGrpSpPr>
          <p:cNvPr id="15" name="组合 14">
            <a:extLst>
              <a:ext uri="{FF2B5EF4-FFF2-40B4-BE49-F238E27FC236}">
                <a16:creationId xmlns:a16="http://schemas.microsoft.com/office/drawing/2014/main" id="{401A85B8-6BEB-9C56-8340-42207127F946}"/>
              </a:ext>
            </a:extLst>
          </p:cNvPr>
          <p:cNvGrpSpPr/>
          <p:nvPr/>
        </p:nvGrpSpPr>
        <p:grpSpPr>
          <a:xfrm>
            <a:off x="4008138" y="2604058"/>
            <a:ext cx="4176000" cy="1286858"/>
            <a:chOff x="4224000" y="2510053"/>
            <a:chExt cx="4176000" cy="1286858"/>
          </a:xfrm>
        </p:grpSpPr>
        <p:sp>
          <p:nvSpPr>
            <p:cNvPr id="5" name="圆角矩形 5">
              <a:extLst>
                <a:ext uri="{FF2B5EF4-FFF2-40B4-BE49-F238E27FC236}">
                  <a16:creationId xmlns:a16="http://schemas.microsoft.com/office/drawing/2014/main" id="{4C1FAB4B-AB90-2F43-9E51-F06AF0726037}"/>
                </a:ext>
              </a:extLst>
            </p:cNvPr>
            <p:cNvSpPr/>
            <p:nvPr>
              <p:custDataLst>
                <p:tags r:id="rId4"/>
              </p:custDataLst>
            </p:nvPr>
          </p:nvSpPr>
          <p:spPr>
            <a:xfrm>
              <a:off x="4224000" y="2860911"/>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rPr>
                <a:t>Multiagent Reinforcement Learning With</a:t>
              </a:r>
            </a:p>
            <a:p>
              <a:pPr algn="ctr">
                <a:lnSpc>
                  <a:spcPct val="150000"/>
                </a:lnSpc>
              </a:pPr>
              <a:r>
                <a:rPr lang="en-US" altLang="zh-CN" sz="1400" b="1" dirty="0">
                  <a:latin typeface="Times New Roman" panose="02020603050405020304" pitchFamily="18" charset="0"/>
                  <a:cs typeface="Times New Roman" panose="02020603050405020304" pitchFamily="18" charset="0"/>
                </a:rPr>
                <a:t> Graphical Mutual Information Maximization</a:t>
              </a:r>
            </a:p>
          </p:txBody>
        </p:sp>
        <p:sp>
          <p:nvSpPr>
            <p:cNvPr id="10" name="文本框 9">
              <a:extLst>
                <a:ext uri="{FF2B5EF4-FFF2-40B4-BE49-F238E27FC236}">
                  <a16:creationId xmlns:a16="http://schemas.microsoft.com/office/drawing/2014/main" id="{4F1317DC-6E12-A2C5-3667-7D3A108772BD}"/>
                </a:ext>
              </a:extLst>
            </p:cNvPr>
            <p:cNvSpPr txBox="1"/>
            <p:nvPr>
              <p:custDataLst>
                <p:tags r:id="rId5"/>
              </p:custDataLst>
            </p:nvPr>
          </p:nvSpPr>
          <p:spPr>
            <a:xfrm>
              <a:off x="6104251" y="2510053"/>
              <a:ext cx="415498" cy="369332"/>
            </a:xfrm>
            <a:prstGeom prst="rect">
              <a:avLst/>
            </a:prstGeom>
            <a:noFill/>
          </p:spPr>
          <p:txBody>
            <a:bodyPr wrap="none" rtlCol="0" anchor="t">
              <a:spAutoFit/>
            </a:bodyPr>
            <a:lstStyle/>
            <a:p>
              <a:r>
                <a:rPr lang="zh-CN" altLang="en-US" b="1" dirty="0">
                  <a:latin typeface="Times New Roman" panose="02020603050405020304" pitchFamily="18" charset="0"/>
                  <a:cs typeface="Times New Roman" panose="02020603050405020304" pitchFamily="18" charset="0"/>
                </a:rPr>
                <a:t>③</a:t>
              </a:r>
            </a:p>
          </p:txBody>
        </p:sp>
      </p:grpSp>
      <p:grpSp>
        <p:nvGrpSpPr>
          <p:cNvPr id="14" name="组合 13">
            <a:extLst>
              <a:ext uri="{FF2B5EF4-FFF2-40B4-BE49-F238E27FC236}">
                <a16:creationId xmlns:a16="http://schemas.microsoft.com/office/drawing/2014/main" id="{11E035CB-C76C-45D5-D032-DFF358EDE16C}"/>
              </a:ext>
            </a:extLst>
          </p:cNvPr>
          <p:cNvGrpSpPr/>
          <p:nvPr/>
        </p:nvGrpSpPr>
        <p:grpSpPr>
          <a:xfrm>
            <a:off x="5988207" y="3923682"/>
            <a:ext cx="4176000" cy="1291618"/>
            <a:chOff x="6312000" y="3494912"/>
            <a:chExt cx="4176000" cy="1291618"/>
          </a:xfrm>
        </p:grpSpPr>
        <p:sp>
          <p:nvSpPr>
            <p:cNvPr id="7" name="圆角矩形 7">
              <a:extLst>
                <a:ext uri="{FF2B5EF4-FFF2-40B4-BE49-F238E27FC236}">
                  <a16:creationId xmlns:a16="http://schemas.microsoft.com/office/drawing/2014/main" id="{D1A53AB9-A0FA-69D4-813B-70A337FB181D}"/>
                </a:ext>
              </a:extLst>
            </p:cNvPr>
            <p:cNvSpPr/>
            <p:nvPr>
              <p:custDataLst>
                <p:tags r:id="rId3"/>
              </p:custDataLst>
            </p:nvPr>
          </p:nvSpPr>
          <p:spPr>
            <a:xfrm>
              <a:off x="6312000" y="3850530"/>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Long-Term Feature Extraction via Frequency</a:t>
              </a:r>
            </a:p>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Prediction for Efficient Reinforcement Learning</a:t>
              </a:r>
            </a:p>
          </p:txBody>
        </p:sp>
        <p:sp>
          <p:nvSpPr>
            <p:cNvPr id="11" name="文本框 10">
              <a:extLst>
                <a:ext uri="{FF2B5EF4-FFF2-40B4-BE49-F238E27FC236}">
                  <a16:creationId xmlns:a16="http://schemas.microsoft.com/office/drawing/2014/main" id="{CB0E617A-9538-0BCE-0702-5F8F551A3215}"/>
                </a:ext>
              </a:extLst>
            </p:cNvPr>
            <p:cNvSpPr txBox="1"/>
            <p:nvPr/>
          </p:nvSpPr>
          <p:spPr>
            <a:xfrm>
              <a:off x="8192251" y="3494912"/>
              <a:ext cx="415498"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④</a:t>
              </a:r>
            </a:p>
          </p:txBody>
        </p:sp>
      </p:grpSp>
      <p:grpSp>
        <p:nvGrpSpPr>
          <p:cNvPr id="13" name="组合 12">
            <a:extLst>
              <a:ext uri="{FF2B5EF4-FFF2-40B4-BE49-F238E27FC236}">
                <a16:creationId xmlns:a16="http://schemas.microsoft.com/office/drawing/2014/main" id="{C7CE8AFD-C465-E032-706A-F985483BE1D4}"/>
              </a:ext>
            </a:extLst>
          </p:cNvPr>
          <p:cNvGrpSpPr/>
          <p:nvPr/>
        </p:nvGrpSpPr>
        <p:grpSpPr>
          <a:xfrm>
            <a:off x="7968277" y="5248065"/>
            <a:ext cx="4176000" cy="1283216"/>
            <a:chOff x="8038165" y="4927863"/>
            <a:chExt cx="4176000" cy="1283216"/>
          </a:xfrm>
        </p:grpSpPr>
        <p:sp>
          <p:nvSpPr>
            <p:cNvPr id="6" name="圆角矩形 6">
              <a:extLst>
                <a:ext uri="{FF2B5EF4-FFF2-40B4-BE49-F238E27FC236}">
                  <a16:creationId xmlns:a16="http://schemas.microsoft.com/office/drawing/2014/main" id="{DE8EF564-BBC0-D7C4-CA28-997999FB18DC}"/>
                </a:ext>
              </a:extLst>
            </p:cNvPr>
            <p:cNvSpPr/>
            <p:nvPr>
              <p:custDataLst>
                <p:tags r:id="rId2"/>
              </p:custDataLst>
            </p:nvPr>
          </p:nvSpPr>
          <p:spPr>
            <a:xfrm>
              <a:off x="8038165" y="5275079"/>
              <a:ext cx="4176000" cy="936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Neighboring State-Aware Policy for Deep</a:t>
              </a:r>
            </a:p>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Reinforcement Learning</a:t>
              </a:r>
            </a:p>
          </p:txBody>
        </p:sp>
        <p:sp>
          <p:nvSpPr>
            <p:cNvPr id="12" name="文本框 11">
              <a:extLst>
                <a:ext uri="{FF2B5EF4-FFF2-40B4-BE49-F238E27FC236}">
                  <a16:creationId xmlns:a16="http://schemas.microsoft.com/office/drawing/2014/main" id="{ABAAB436-C95E-6ECE-99DC-C867D4991401}"/>
                </a:ext>
              </a:extLst>
            </p:cNvPr>
            <p:cNvSpPr txBox="1"/>
            <p:nvPr/>
          </p:nvSpPr>
          <p:spPr>
            <a:xfrm>
              <a:off x="9918416" y="4927863"/>
              <a:ext cx="415498" cy="369332"/>
            </a:xfrm>
            <a:prstGeom prst="rect">
              <a:avLst/>
            </a:prstGeom>
            <a:noFill/>
          </p:spPr>
          <p:txBody>
            <a:bodyPr wrap="none" rtlCol="0">
              <a:spAutoFit/>
            </a:bodyPr>
            <a:lstStyle/>
            <a:p>
              <a:r>
                <a:rPr lang="zh-CN" altLang="en-US" b="1" dirty="0"/>
                <a:t>⑤</a:t>
              </a:r>
            </a:p>
          </p:txBody>
        </p:sp>
      </p:grpSp>
      <p:sp>
        <p:nvSpPr>
          <p:cNvPr id="19" name="箭头: 下 18">
            <a:extLst>
              <a:ext uri="{FF2B5EF4-FFF2-40B4-BE49-F238E27FC236}">
                <a16:creationId xmlns:a16="http://schemas.microsoft.com/office/drawing/2014/main" id="{A8B50C60-0768-8239-DC54-C6A938BD6DD3}"/>
              </a:ext>
            </a:extLst>
          </p:cNvPr>
          <p:cNvSpPr/>
          <p:nvPr/>
        </p:nvSpPr>
        <p:spPr>
          <a:xfrm rot="18259333">
            <a:off x="3601806" y="-129508"/>
            <a:ext cx="648000" cy="8300257"/>
          </a:xfrm>
          <a:prstGeom prst="downArrow">
            <a:avLst>
              <a:gd name="adj1" fmla="val 44758"/>
              <a:gd name="adj2" fmla="val 86252"/>
            </a:avLst>
          </a:prstGeom>
          <a:gradFill flip="none" rotWithShape="1">
            <a:gsLst>
              <a:gs pos="0">
                <a:srgbClr val="0174AB">
                  <a:shade val="30000"/>
                  <a:satMod val="115000"/>
                </a:srgbClr>
              </a:gs>
              <a:gs pos="50000">
                <a:srgbClr val="0174AB">
                  <a:shade val="67500"/>
                  <a:satMod val="115000"/>
                </a:srgbClr>
              </a:gs>
              <a:gs pos="100000">
                <a:srgbClr val="0174AB">
                  <a:shade val="100000"/>
                  <a:satMod val="115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F47F4EBC-AB1A-5FD3-96CD-CEF5E07F1C4D}"/>
              </a:ext>
            </a:extLst>
          </p:cNvPr>
          <p:cNvSpPr/>
          <p:nvPr/>
        </p:nvSpPr>
        <p:spPr>
          <a:xfrm rot="18259333">
            <a:off x="7849806" y="-1456749"/>
            <a:ext cx="648000" cy="8300257"/>
          </a:xfrm>
          <a:prstGeom prst="downArrow">
            <a:avLst>
              <a:gd name="adj1" fmla="val 44758"/>
              <a:gd name="adj2" fmla="val 86252"/>
            </a:avLst>
          </a:prstGeom>
          <a:gradFill flip="none" rotWithShape="1">
            <a:gsLst>
              <a:gs pos="0">
                <a:srgbClr val="0174AB">
                  <a:shade val="30000"/>
                  <a:satMod val="115000"/>
                </a:srgbClr>
              </a:gs>
              <a:gs pos="50000">
                <a:srgbClr val="0174AB">
                  <a:shade val="67500"/>
                  <a:satMod val="115000"/>
                </a:srgbClr>
              </a:gs>
              <a:gs pos="100000">
                <a:srgbClr val="0174AB">
                  <a:shade val="100000"/>
                  <a:satMod val="115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66DCF6FF-613F-94DD-6C3E-75500E40267C}"/>
              </a:ext>
            </a:extLst>
          </p:cNvPr>
          <p:cNvSpPr txBox="1"/>
          <p:nvPr/>
        </p:nvSpPr>
        <p:spPr>
          <a:xfrm rot="2068383">
            <a:off x="-329084" y="3947246"/>
            <a:ext cx="77971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Representation learning is key to enhancing reinforcement learning performance.</a:t>
            </a:r>
            <a:endParaRPr lang="zh-CN" altLang="en-US"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3BFF302C-7B2A-9ACB-1A8E-8BC7A9F378C2}"/>
              </a:ext>
            </a:extLst>
          </p:cNvPr>
          <p:cNvSpPr txBox="1"/>
          <p:nvPr/>
        </p:nvSpPr>
        <p:spPr>
          <a:xfrm rot="2068383">
            <a:off x="4333549" y="2101335"/>
            <a:ext cx="77971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Information metrics serve as a crucial tool for optimizing representations.</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36DE75E2-BF55-47EB-E55F-AE53E11669E3}"/>
              </a:ext>
            </a:extLst>
          </p:cNvPr>
          <p:cNvSpPr txBox="1"/>
          <p:nvPr/>
        </p:nvSpPr>
        <p:spPr>
          <a:xfrm>
            <a:off x="-55041" y="4059799"/>
            <a:ext cx="3546861" cy="2462213"/>
          </a:xfrm>
          <a:prstGeom prst="rect">
            <a:avLst/>
          </a:prstGeom>
          <a:noFill/>
        </p:spPr>
        <p:txBody>
          <a:bodyPr wrap="square" rtlCol="0">
            <a:spAutoFit/>
          </a:bodyPr>
          <a:lstStyle/>
          <a:p>
            <a:pPr marL="171450" indent="-171450" algn="just">
              <a:buFont typeface="Wingdings" panose="05000000000000000000" pitchFamily="2" charset="2"/>
              <a:buChar char="Ø"/>
            </a:pPr>
            <a:r>
              <a:rPr lang="en-US" altLang="zh-CN" sz="1100" dirty="0">
                <a:latin typeface="Times New Roman" panose="02020603050405020304" pitchFamily="18" charset="0"/>
                <a:cs typeface="Times New Roman" panose="02020603050405020304" pitchFamily="18" charset="0"/>
              </a:rPr>
              <a:t>Compression targets represent a balance between task-relevant and irrelevant information.</a:t>
            </a:r>
          </a:p>
          <a:p>
            <a:pPr algn="just"/>
            <a:endParaRPr lang="en-US" altLang="zh-CN" sz="11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US" altLang="zh-CN" sz="1100" dirty="0">
                <a:latin typeface="Times New Roman" panose="02020603050405020304" pitchFamily="18" charset="0"/>
                <a:cs typeface="Times New Roman" panose="02020603050405020304" pitchFamily="18" charset="0"/>
              </a:rPr>
              <a:t>Global-local decoupling enhances the expressive power of task representations.</a:t>
            </a:r>
          </a:p>
          <a:p>
            <a:pPr marL="171450" indent="-171450" algn="just">
              <a:buFont typeface="Wingdings" panose="05000000000000000000" pitchFamily="2" charset="2"/>
              <a:buChar char="Ø"/>
            </a:pPr>
            <a:endParaRPr lang="en-US" altLang="zh-CN" sz="11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US" altLang="zh-CN" sz="1100" dirty="0">
                <a:latin typeface="Times New Roman" panose="02020603050405020304" pitchFamily="18" charset="0"/>
                <a:cs typeface="Times New Roman" panose="02020603050405020304" pitchFamily="18" charset="0"/>
              </a:rPr>
              <a:t>Fourier prediction modeling relies on long-term data to enhance the representativeness of long-term projections.</a:t>
            </a:r>
          </a:p>
          <a:p>
            <a:pPr marL="171450" indent="-171450" algn="just">
              <a:buFont typeface="Wingdings" panose="05000000000000000000" pitchFamily="2" charset="2"/>
              <a:buChar char="Ø"/>
            </a:pPr>
            <a:endParaRPr lang="en-US" altLang="zh-CN" sz="11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US" altLang="zh-CN" sz="1100" dirty="0">
                <a:latin typeface="Times New Roman" panose="02020603050405020304" pitchFamily="18" charset="0"/>
                <a:cs typeface="Times New Roman" panose="02020603050405020304" pitchFamily="18" charset="0"/>
              </a:rPr>
              <a:t>Graph structures enhance feature coordination among multi-agents.</a:t>
            </a:r>
          </a:p>
          <a:p>
            <a:pPr algn="just"/>
            <a:endParaRPr lang="en-US" altLang="zh-CN" sz="11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US" altLang="zh-CN" sz="1100" dirty="0">
                <a:latin typeface="Times New Roman" panose="02020603050405020304" pitchFamily="18" charset="0"/>
                <a:cs typeface="Times New Roman" panose="02020603050405020304" pitchFamily="18" charset="0"/>
              </a:rPr>
              <a:t>Neighborhood state sequences combined with decision-making capture richer temporal features.</a:t>
            </a:r>
            <a:endParaRPr lang="zh-CN" altLang="en-US" sz="11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AF9328BF-E85D-BED5-FCD1-0B1E1661E101}"/>
              </a:ext>
            </a:extLst>
          </p:cNvPr>
          <p:cNvSpPr txBox="1"/>
          <p:nvPr/>
        </p:nvSpPr>
        <p:spPr>
          <a:xfrm>
            <a:off x="8624810" y="178774"/>
            <a:ext cx="3546861" cy="2123658"/>
          </a:xfrm>
          <a:prstGeom prst="rect">
            <a:avLst/>
          </a:prstGeom>
          <a:noFill/>
        </p:spPr>
        <p:txBody>
          <a:bodyPr wrap="square" rtlCol="0">
            <a:spAutoFit/>
          </a:bodyPr>
          <a:lstStyle/>
          <a:p>
            <a:pPr marL="171450" indent="-171450" algn="just">
              <a:buFont typeface="Wingdings" panose="05000000000000000000" pitchFamily="2" charset="2"/>
              <a:buChar char="Ø"/>
            </a:pPr>
            <a:r>
              <a:rPr lang="en-US" altLang="zh-CN" sz="1100" dirty="0">
                <a:latin typeface="Times New Roman" panose="02020603050405020304" pitchFamily="18" charset="0"/>
                <a:cs typeface="Times New Roman" panose="02020603050405020304" pitchFamily="18" charset="0"/>
              </a:rPr>
              <a:t>InfoGoal explicitly adopts the IB framework;.</a:t>
            </a:r>
          </a:p>
          <a:p>
            <a:pPr algn="just"/>
            <a:endParaRPr lang="en-US" altLang="zh-CN" sz="11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fr-FR" altLang="zh-CN" sz="1100" dirty="0">
                <a:latin typeface="Times New Roman" panose="02020603050405020304" pitchFamily="18" charset="0"/>
                <a:cs typeface="Times New Roman" panose="02020603050405020304" pitchFamily="18" charset="0"/>
              </a:rPr>
              <a:t>GLOBEX introduces mutual information constraints</a:t>
            </a:r>
            <a:r>
              <a:rPr lang="en-US" altLang="zh-CN" sz="1100" dirty="0">
                <a:latin typeface="Times New Roman" panose="02020603050405020304" pitchFamily="18" charset="0"/>
                <a:cs typeface="Times New Roman" panose="02020603050405020304" pitchFamily="18" charset="0"/>
              </a:rPr>
              <a:t>.</a:t>
            </a:r>
          </a:p>
          <a:p>
            <a:pPr marL="171450" indent="-171450" algn="just">
              <a:buFont typeface="Wingdings" panose="05000000000000000000" pitchFamily="2" charset="2"/>
              <a:buChar char="Ø"/>
            </a:pPr>
            <a:endParaRPr lang="en-US" altLang="zh-CN" sz="11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US" altLang="zh-CN" sz="1100" dirty="0">
                <a:latin typeface="Times New Roman" panose="02020603050405020304" pitchFamily="18" charset="0"/>
                <a:cs typeface="Times New Roman" panose="02020603050405020304" pitchFamily="18" charset="0"/>
              </a:rPr>
              <a:t>MARGIN learns communication features by maximizing graph mutual information.</a:t>
            </a:r>
          </a:p>
          <a:p>
            <a:pPr marL="171450" indent="-171450" algn="just">
              <a:buFont typeface="Wingdings" panose="05000000000000000000" pitchFamily="2" charset="2"/>
              <a:buChar char="Ø"/>
            </a:pPr>
            <a:endParaRPr lang="en-US" altLang="zh-CN" sz="11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US" altLang="zh-CN" sz="1100" dirty="0">
                <a:latin typeface="Times New Roman" panose="02020603050405020304" pitchFamily="18" charset="0"/>
                <a:cs typeface="Times New Roman" panose="02020603050405020304" pitchFamily="18" charset="0"/>
              </a:rPr>
              <a:t>SPF analyzes the mutual information </a:t>
            </a:r>
            <a:r>
              <a:rPr lang="en-US" altLang="zh-CN" sz="1100" dirty="0" err="1">
                <a:latin typeface="Times New Roman" panose="02020603050405020304" pitchFamily="18" charset="0"/>
                <a:cs typeface="Times New Roman" panose="02020603050405020304" pitchFamily="18" charset="0"/>
              </a:rPr>
              <a:t>rel</a:t>
            </a:r>
            <a:r>
              <a:rPr lang="en-US" altLang="zh-CN" sz="1100" dirty="0">
                <a:latin typeface="Times New Roman" panose="02020603050405020304" pitchFamily="18" charset="0"/>
                <a:cs typeface="Times New Roman" panose="02020603050405020304" pitchFamily="18" charset="0"/>
              </a:rPr>
              <a:t> between Fourier domain features and policy performance.</a:t>
            </a:r>
          </a:p>
          <a:p>
            <a:pPr algn="just"/>
            <a:endParaRPr lang="en-US" altLang="zh-CN" sz="11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US" altLang="zh-CN" sz="1100" dirty="0">
                <a:latin typeface="Times New Roman" panose="02020603050405020304" pitchFamily="18" charset="0"/>
                <a:cs typeface="Times New Roman" panose="02020603050405020304" pitchFamily="18" charset="0"/>
              </a:rPr>
              <a:t>NS-Aware Policy implicitly preserves information dependencies by modeling temporal sequences.</a:t>
            </a:r>
            <a:endParaRPr lang="zh-CN" altLang="en-US" sz="11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p:cNvSpPr/>
          <p:nvPr>
            <p:custDataLst>
              <p:tags r:id="rId1"/>
            </p:custDataLst>
          </p:nvPr>
        </p:nvSpPr>
        <p:spPr>
          <a:xfrm>
            <a:off x="1889760" y="1370330"/>
            <a:ext cx="8863330" cy="241867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 name="矩形 2"/>
          <p:cNvSpPr/>
          <p:nvPr>
            <p:custDataLst>
              <p:tags r:id="rId2"/>
            </p:custDataLst>
          </p:nvPr>
        </p:nvSpPr>
        <p:spPr>
          <a:xfrm>
            <a:off x="1976111" y="111048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p>
        </p:txBody>
      </p:sp>
      <p:sp>
        <p:nvSpPr>
          <p:cNvPr id="10" name="矩形 9"/>
          <p:cNvSpPr/>
          <p:nvPr>
            <p:custDataLst>
              <p:tags r:id="rId3"/>
            </p:custDataLst>
          </p:nvPr>
        </p:nvSpPr>
        <p:spPr>
          <a:xfrm>
            <a:off x="1889760" y="4043680"/>
            <a:ext cx="8863330" cy="212132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矩形 10"/>
          <p:cNvSpPr/>
          <p:nvPr>
            <p:custDataLst>
              <p:tags r:id="rId4"/>
            </p:custDataLst>
          </p:nvPr>
        </p:nvSpPr>
        <p:spPr>
          <a:xfrm>
            <a:off x="2075257" y="3833427"/>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p>
        </p:txBody>
      </p:sp>
      <p:sp>
        <p:nvSpPr>
          <p:cNvPr id="12" name="文本框 11"/>
          <p:cNvSpPr txBox="1"/>
          <p:nvPr>
            <p:custDataLst>
              <p:tags r:id="rId5"/>
            </p:custDataLst>
          </p:nvPr>
        </p:nvSpPr>
        <p:spPr>
          <a:xfrm>
            <a:off x="1826830" y="4154886"/>
            <a:ext cx="8952865" cy="1894749"/>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1600" dirty="0">
                <a:latin typeface="Times New Roman" panose="02020603050405020304" pitchFamily="18" charset="0"/>
                <a:cs typeface="Times New Roman" panose="02020603050405020304" pitchFamily="18" charset="0"/>
              </a:rPr>
              <a:t>Extensive experiments on multiple GCRL benchmarks (Fetch, Object Search, Object Manipulation, Embodied QA) demonstrate that InfoGoal outperforms state-of-the-art methods (e.g., </a:t>
            </a:r>
            <a:r>
              <a:rPr lang="en-US" altLang="zh-CN" sz="1600" dirty="0" err="1">
                <a:latin typeface="Times New Roman" panose="02020603050405020304" pitchFamily="18" charset="0"/>
                <a:cs typeface="Times New Roman" panose="02020603050405020304" pitchFamily="18" charset="0"/>
              </a:rPr>
              <a:t>InfoBot</a:t>
            </a:r>
            <a:r>
              <a:rPr lang="en-US" altLang="zh-CN" sz="1600" dirty="0">
                <a:latin typeface="Times New Roman" panose="02020603050405020304" pitchFamily="18" charset="0"/>
                <a:cs typeface="Times New Roman" panose="02020603050405020304" pitchFamily="18" charset="0"/>
              </a:rPr>
              <a:t>, COGOAL) in both success rate and policy robustness.</a:t>
            </a:r>
          </a:p>
          <a:p>
            <a:r>
              <a:rPr lang="en-US" altLang="zh-CN" sz="1600" dirty="0">
                <a:latin typeface="Times New Roman" panose="02020603050405020304" pitchFamily="18" charset="0"/>
                <a:cs typeface="Times New Roman" panose="02020603050405020304" pitchFamily="18" charset="0"/>
              </a:rPr>
              <a:t>Future work will extend the framework to multi-agent goal-conditioned RL and explore hierarchical bottleneck mechanisms for better scalability in visual and real-world robotic control tasks</a:t>
            </a:r>
          </a:p>
        </p:txBody>
      </p:sp>
      <p:sp>
        <p:nvSpPr>
          <p:cNvPr id="14" name="文本框 13"/>
          <p:cNvSpPr txBox="1"/>
          <p:nvPr>
            <p:custDataLst>
              <p:tags r:id="rId6"/>
            </p:custDataLst>
          </p:nvPr>
        </p:nvSpPr>
        <p:spPr>
          <a:xfrm>
            <a:off x="1890395" y="1453515"/>
            <a:ext cx="8862060" cy="2197806"/>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1600" dirty="0">
                <a:latin typeface="Times New Roman" panose="02020603050405020304" pitchFamily="18" charset="0"/>
                <a:cs typeface="Times New Roman" panose="02020603050405020304" pitchFamily="18" charset="0"/>
              </a:rPr>
              <a:t>The proposed InfoGoal framework—a self-supervised information bottleneck approach for goal-conditioned reinforcement learning—learns compact yet task-relevant goal representations, achieving superior generalization, sample efficiency, and training stability.</a:t>
            </a:r>
          </a:p>
          <a:p>
            <a:pPr algn="just">
              <a:lnSpc>
                <a:spcPct val="150000"/>
              </a:lnSpc>
            </a:pPr>
            <a:r>
              <a:rPr lang="en-US" altLang="zh-CN" sz="1600" dirty="0">
                <a:latin typeface="Times New Roman" panose="02020603050405020304" pitchFamily="18" charset="0"/>
                <a:cs typeface="Times New Roman" panose="02020603050405020304" pitchFamily="18" charset="0"/>
              </a:rPr>
              <a:t>The integration of adaptive information compression, self-supervised objectives, and intrinsic rewards enables agents to learn effectively under sparse or delayed rewards, capturing task semantics while filtering irrelevant goal noise..</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5" y="1960245"/>
            <a:ext cx="12679045" cy="2045335"/>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572864" y="2103062"/>
              <a:ext cx="9097464" cy="13073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Global–Local Decomposition of Contextual Representations </a:t>
              </a:r>
            </a:p>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in Meta-Reinforcement Learning</a:t>
              </a:r>
            </a:p>
          </p:txBody>
        </p:sp>
        <p:sp>
          <p:nvSpPr>
            <p:cNvPr id="3" name="文本框 2"/>
            <p:cNvSpPr txBox="1"/>
            <p:nvPr/>
          </p:nvSpPr>
          <p:spPr>
            <a:xfrm>
              <a:off x="1687636" y="3654699"/>
              <a:ext cx="9362440" cy="337133"/>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Nelson Ma, Junyu Xuan, Senior Member, IEEE, Guangquan Zhang, and Jie Lu, Fellow, IEEE</a:t>
              </a: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9920124" cy="1477328"/>
          </a:xfrm>
          <a:prstGeom prst="rect">
            <a:avLst/>
          </a:prstGeom>
          <a:noFill/>
        </p:spPr>
        <p:txBody>
          <a:bodyPr wrap="square" rtlCol="0">
            <a:spAutoFit/>
          </a:bodyPr>
          <a:lstStyle/>
          <a:p>
            <a:pPr algn="just"/>
            <a:r>
              <a:rPr lang="en-US" altLang="zh-CN" b="1" dirty="0">
                <a:latin typeface="Times New Roman" panose="02020603050405020304" pitchFamily="18" charset="0"/>
                <a:cs typeface="Times New Roman" panose="02020603050405020304" pitchFamily="18" charset="0"/>
                <a:sym typeface="+mn-ea"/>
              </a:rPr>
              <a:t>This paper was published in:</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IEEE Transactions on Cybernetics </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(IF: </a:t>
            </a:r>
            <a:r>
              <a:rPr lang="en-US" altLang="zh-CN"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10.5</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gn="just"/>
            <a:r>
              <a:rPr lang="en-US" altLang="zh-CN" b="1" dirty="0">
                <a:latin typeface="Times New Roman" panose="02020603050405020304" pitchFamily="18" charset="0"/>
                <a:cs typeface="Times New Roman" panose="02020603050405020304" pitchFamily="18" charset="0"/>
                <a:sym typeface="+mn-ea"/>
              </a:rPr>
              <a:t>Published Time:</a:t>
            </a:r>
            <a:r>
              <a:rPr lang="en-US" altLang="zh-CN" dirty="0">
                <a:latin typeface="Times New Roman" panose="02020603050405020304" pitchFamily="18" charset="0"/>
                <a:cs typeface="Times New Roman" panose="02020603050405020304" pitchFamily="18" charset="0"/>
                <a:sym typeface="+mn-ea"/>
              </a:rPr>
              <a:t> 2025</a:t>
            </a:r>
            <a:endParaRPr lang="en-US" altLang="zh-CN" dirty="0">
              <a:latin typeface="Times New Roman" panose="02020603050405020304" pitchFamily="18" charset="0"/>
              <a:cs typeface="Times New Roman" panose="02020603050405020304" pitchFamily="18" charset="0"/>
            </a:endParaRPr>
          </a:p>
          <a:p>
            <a:pPr algn="just"/>
            <a:r>
              <a:rPr lang="en-US" altLang="zh-CN" b="1" dirty="0">
                <a:latin typeface="Times New Roman" panose="02020603050405020304" pitchFamily="18" charset="0"/>
                <a:cs typeface="Times New Roman" panose="02020603050405020304" pitchFamily="18" charset="0"/>
                <a:sym typeface="+mn-ea"/>
              </a:rPr>
              <a:t>Reference:</a:t>
            </a:r>
            <a:r>
              <a:rPr lang="en-US" altLang="zh-CN"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rPr>
              <a:t>N. Ma, J. Xuan, G. Zhang and J. Lu, "Global–Local Decomposition of Contextual Representations in Meta-Reinforcement Learning," in IEEE Transactions on Cybernetics, vol. 55, no. 3, pp. 1277-1287, March 2025,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10.1109/TCYB.2025.3533035.</a:t>
            </a: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1DEDB0D-6B07-4871-58ED-D2E0339D2E30}"/>
              </a:ext>
            </a:extLst>
          </p:cNvPr>
          <p:cNvSpPr txBox="1"/>
          <p:nvPr/>
        </p:nvSpPr>
        <p:spPr>
          <a:xfrm>
            <a:off x="497205" y="847090"/>
            <a:ext cx="11060430" cy="271465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Challenge: </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 Meta-Reinforcement Learning (Meta-RL), agents must quickly adapt to new tasks based on limited experience. However, existing context-based methods often rely on a single context embedding, which struggles to capture both global task structure and local temporal variations.</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limitation leads to slow adaptation and poor generalization across task distributions, especially under non-stationary or multi-modal environments.</a:t>
            </a:r>
          </a:p>
        </p:txBody>
      </p:sp>
      <p:sp>
        <p:nvSpPr>
          <p:cNvPr id="4" name="文本框 3">
            <a:extLst>
              <a:ext uri="{FF2B5EF4-FFF2-40B4-BE49-F238E27FC236}">
                <a16:creationId xmlns:a16="http://schemas.microsoft.com/office/drawing/2014/main" id="{1E0B05EA-A957-7E6F-F291-F0A085A94CED}"/>
              </a:ext>
            </a:extLst>
          </p:cNvPr>
          <p:cNvSpPr txBox="1"/>
          <p:nvPr/>
        </p:nvSpPr>
        <p:spPr>
          <a:xfrm>
            <a:off x="497205" y="3558025"/>
            <a:ext cx="11060430" cy="225298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Method: </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Proposes GLOBEX, a Global–Local Decomposition framework that splits task representations into a global variable (capturing shared structure) and a local variable (capturing short-term dynamics).</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Incorporates a mutual information constraint to ensure the two embeddings are disentangled yet complementary, enabling efficient adaptation across tasks.</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1449B76-1155-FD15-BD44-5D3F9D1F1F85}"/>
              </a:ext>
            </a:extLst>
          </p:cNvPr>
          <p:cNvPicPr>
            <a:picLocks noChangeAspect="1"/>
          </p:cNvPicPr>
          <p:nvPr/>
        </p:nvPicPr>
        <p:blipFill>
          <a:blip r:embed="rId3"/>
          <a:stretch>
            <a:fillRect/>
          </a:stretch>
        </p:blipFill>
        <p:spPr>
          <a:xfrm>
            <a:off x="984000" y="909000"/>
            <a:ext cx="10321987" cy="5368211"/>
          </a:xfrm>
          <a:prstGeom prst="rect">
            <a:avLst/>
          </a:prstGeom>
        </p:spPr>
      </p:pic>
    </p:spTree>
    <p:extLst>
      <p:ext uri="{BB962C8B-B14F-4D97-AF65-F5344CB8AC3E}">
        <p14:creationId xmlns:p14="http://schemas.microsoft.com/office/powerpoint/2010/main" val="79370381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27DE21A-B66E-C841-EC12-23CD81A471B6}"/>
              </a:ext>
            </a:extLst>
          </p:cNvPr>
          <p:cNvPicPr>
            <a:picLocks noChangeAspect="1"/>
          </p:cNvPicPr>
          <p:nvPr/>
        </p:nvPicPr>
        <p:blipFill>
          <a:blip r:embed="rId3"/>
          <a:stretch>
            <a:fillRect/>
          </a:stretch>
        </p:blipFill>
        <p:spPr>
          <a:xfrm>
            <a:off x="408000" y="1485000"/>
            <a:ext cx="4409072" cy="4509532"/>
          </a:xfrm>
          <a:prstGeom prst="rect">
            <a:avLst/>
          </a:prstGeom>
        </p:spPr>
      </p:pic>
      <p:sp>
        <p:nvSpPr>
          <p:cNvPr id="4" name="文本框 3">
            <a:extLst>
              <a:ext uri="{FF2B5EF4-FFF2-40B4-BE49-F238E27FC236}">
                <a16:creationId xmlns:a16="http://schemas.microsoft.com/office/drawing/2014/main" id="{BBCA39D8-093B-6464-1944-76D57C9CEDFD}"/>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Global–Local Embeddings</a:t>
            </a:r>
          </a:p>
        </p:txBody>
      </p:sp>
      <p:cxnSp>
        <p:nvCxnSpPr>
          <p:cNvPr id="5" name="直接连接符 4">
            <a:extLst>
              <a:ext uri="{FF2B5EF4-FFF2-40B4-BE49-F238E27FC236}">
                <a16:creationId xmlns:a16="http://schemas.microsoft.com/office/drawing/2014/main" id="{78C3D4F4-ABF5-4C85-60A9-3EA5D554F435}"/>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12" name="图片 11">
            <a:extLst>
              <a:ext uri="{FF2B5EF4-FFF2-40B4-BE49-F238E27FC236}">
                <a16:creationId xmlns:a16="http://schemas.microsoft.com/office/drawing/2014/main" id="{CE088B4E-F093-0AFD-25A9-862F6496E1F2}"/>
              </a:ext>
            </a:extLst>
          </p:cNvPr>
          <p:cNvPicPr>
            <a:picLocks noChangeAspect="1"/>
          </p:cNvPicPr>
          <p:nvPr/>
        </p:nvPicPr>
        <p:blipFill>
          <a:blip r:embed="rId4"/>
          <a:stretch>
            <a:fillRect/>
          </a:stretch>
        </p:blipFill>
        <p:spPr>
          <a:xfrm>
            <a:off x="5142790" y="1784043"/>
            <a:ext cx="4464279" cy="654084"/>
          </a:xfrm>
          <a:prstGeom prst="rect">
            <a:avLst/>
          </a:prstGeom>
        </p:spPr>
      </p:pic>
      <p:pic>
        <p:nvPicPr>
          <p:cNvPr id="14" name="图片 13">
            <a:extLst>
              <a:ext uri="{FF2B5EF4-FFF2-40B4-BE49-F238E27FC236}">
                <a16:creationId xmlns:a16="http://schemas.microsoft.com/office/drawing/2014/main" id="{98A011CF-4353-DCA5-65AD-07AB42693B67}"/>
              </a:ext>
            </a:extLst>
          </p:cNvPr>
          <p:cNvPicPr>
            <a:picLocks noChangeAspect="1"/>
          </p:cNvPicPr>
          <p:nvPr/>
        </p:nvPicPr>
        <p:blipFill>
          <a:blip r:embed="rId5"/>
          <a:stretch>
            <a:fillRect/>
          </a:stretch>
        </p:blipFill>
        <p:spPr>
          <a:xfrm>
            <a:off x="4944000" y="2637000"/>
            <a:ext cx="4616687" cy="1733639"/>
          </a:xfrm>
          <a:prstGeom prst="rect">
            <a:avLst/>
          </a:prstGeom>
        </p:spPr>
      </p:pic>
      <p:pic>
        <p:nvPicPr>
          <p:cNvPr id="16" name="图片 15">
            <a:extLst>
              <a:ext uri="{FF2B5EF4-FFF2-40B4-BE49-F238E27FC236}">
                <a16:creationId xmlns:a16="http://schemas.microsoft.com/office/drawing/2014/main" id="{CC2E62B0-EAC7-B62D-745A-388F4D1ED774}"/>
              </a:ext>
            </a:extLst>
          </p:cNvPr>
          <p:cNvPicPr>
            <a:picLocks noChangeAspect="1"/>
          </p:cNvPicPr>
          <p:nvPr/>
        </p:nvPicPr>
        <p:blipFill>
          <a:blip r:embed="rId6"/>
          <a:stretch>
            <a:fillRect/>
          </a:stretch>
        </p:blipFill>
        <p:spPr>
          <a:xfrm>
            <a:off x="4483192" y="4447797"/>
            <a:ext cx="5112013" cy="615982"/>
          </a:xfrm>
          <a:prstGeom prst="rect">
            <a:avLst/>
          </a:prstGeom>
        </p:spPr>
      </p:pic>
      <p:pic>
        <p:nvPicPr>
          <p:cNvPr id="18" name="图片 17">
            <a:extLst>
              <a:ext uri="{FF2B5EF4-FFF2-40B4-BE49-F238E27FC236}">
                <a16:creationId xmlns:a16="http://schemas.microsoft.com/office/drawing/2014/main" id="{F36DF8CC-A137-9CFF-268E-44B1C82E76A3}"/>
              </a:ext>
            </a:extLst>
          </p:cNvPr>
          <p:cNvPicPr>
            <a:picLocks noChangeAspect="1"/>
          </p:cNvPicPr>
          <p:nvPr/>
        </p:nvPicPr>
        <p:blipFill>
          <a:blip r:embed="rId7"/>
          <a:stretch>
            <a:fillRect/>
          </a:stretch>
        </p:blipFill>
        <p:spPr>
          <a:xfrm>
            <a:off x="5617134" y="5036320"/>
            <a:ext cx="3943553" cy="692186"/>
          </a:xfrm>
          <a:prstGeom prst="rect">
            <a:avLst/>
          </a:prstGeom>
        </p:spPr>
      </p:pic>
    </p:spTree>
    <p:extLst>
      <p:ext uri="{BB962C8B-B14F-4D97-AF65-F5344CB8AC3E}">
        <p14:creationId xmlns:p14="http://schemas.microsoft.com/office/powerpoint/2010/main" val="53164065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46193-E911-42C7-3154-DA919DFB0D7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ADA45D4-5816-F2F0-A7C6-90E1309333C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3465F03-C3BC-8D0A-40DC-F4685C5025D0}"/>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992BBD44-E379-970C-6314-12524A601ECA}"/>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DA5B5E7-9738-4A0C-94BA-6015D62BEAF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EB89D5D1-E492-EE35-5D85-4D1B8FF6ADA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86814E79-97DF-4B40-AC19-E5BBD650CE5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874A52D-7265-1971-A57F-9680D2AB87D3}"/>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2 Implementation</a:t>
            </a:r>
          </a:p>
        </p:txBody>
      </p:sp>
      <p:cxnSp>
        <p:nvCxnSpPr>
          <p:cNvPr id="5" name="直接连接符 4">
            <a:extLst>
              <a:ext uri="{FF2B5EF4-FFF2-40B4-BE49-F238E27FC236}">
                <a16:creationId xmlns:a16="http://schemas.microsoft.com/office/drawing/2014/main" id="{474045AB-9252-AF9F-F026-141E682F19BB}"/>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15BD3C3A-3903-8895-9508-F2D8562732B9}"/>
              </a:ext>
            </a:extLst>
          </p:cNvPr>
          <p:cNvPicPr>
            <a:picLocks noChangeAspect="1"/>
          </p:cNvPicPr>
          <p:nvPr/>
        </p:nvPicPr>
        <p:blipFill>
          <a:blip r:embed="rId3"/>
          <a:stretch>
            <a:fillRect/>
          </a:stretch>
        </p:blipFill>
        <p:spPr>
          <a:xfrm>
            <a:off x="480000" y="2133000"/>
            <a:ext cx="5073911" cy="3340272"/>
          </a:xfrm>
          <a:prstGeom prst="rect">
            <a:avLst/>
          </a:prstGeom>
        </p:spPr>
      </p:pic>
      <p:pic>
        <p:nvPicPr>
          <p:cNvPr id="13" name="图片 12">
            <a:extLst>
              <a:ext uri="{FF2B5EF4-FFF2-40B4-BE49-F238E27FC236}">
                <a16:creationId xmlns:a16="http://schemas.microsoft.com/office/drawing/2014/main" id="{5FFF7E3E-DB5D-91BA-650D-B31AFFD486B0}"/>
              </a:ext>
            </a:extLst>
          </p:cNvPr>
          <p:cNvPicPr>
            <a:picLocks noChangeAspect="1"/>
          </p:cNvPicPr>
          <p:nvPr/>
        </p:nvPicPr>
        <p:blipFill>
          <a:blip r:embed="rId4"/>
          <a:stretch>
            <a:fillRect/>
          </a:stretch>
        </p:blipFill>
        <p:spPr>
          <a:xfrm>
            <a:off x="6096000" y="2809087"/>
            <a:ext cx="4959605" cy="2159111"/>
          </a:xfrm>
          <a:prstGeom prst="rect">
            <a:avLst/>
          </a:prstGeom>
        </p:spPr>
      </p:pic>
    </p:spTree>
    <p:extLst>
      <p:ext uri="{BB962C8B-B14F-4D97-AF65-F5344CB8AC3E}">
        <p14:creationId xmlns:p14="http://schemas.microsoft.com/office/powerpoint/2010/main" val="71110880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29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222C764F-D60F-AA73-9BB5-1EAF8B54A821}"/>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Behavioral Impact of Local Embedding</a:t>
            </a:r>
          </a:p>
        </p:txBody>
      </p:sp>
      <p:cxnSp>
        <p:nvCxnSpPr>
          <p:cNvPr id="9" name="直接连接符 8">
            <a:extLst>
              <a:ext uri="{FF2B5EF4-FFF2-40B4-BE49-F238E27FC236}">
                <a16:creationId xmlns:a16="http://schemas.microsoft.com/office/drawing/2014/main" id="{DE297C49-1399-3C25-8B7D-528B100A5A11}"/>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91FF3425-5ACE-8A4A-5C3C-F8D979CAD61B}"/>
              </a:ext>
            </a:extLst>
          </p:cNvPr>
          <p:cNvPicPr>
            <a:picLocks noChangeAspect="1"/>
          </p:cNvPicPr>
          <p:nvPr/>
        </p:nvPicPr>
        <p:blipFill>
          <a:blip r:embed="rId5"/>
          <a:stretch>
            <a:fillRect/>
          </a:stretch>
        </p:blipFill>
        <p:spPr>
          <a:xfrm>
            <a:off x="276123" y="1919207"/>
            <a:ext cx="5378726" cy="3753043"/>
          </a:xfrm>
          <a:prstGeom prst="rect">
            <a:avLst/>
          </a:prstGeom>
        </p:spPr>
      </p:pic>
      <p:pic>
        <p:nvPicPr>
          <p:cNvPr id="10" name="图片 9">
            <a:extLst>
              <a:ext uri="{FF2B5EF4-FFF2-40B4-BE49-F238E27FC236}">
                <a16:creationId xmlns:a16="http://schemas.microsoft.com/office/drawing/2014/main" id="{88FAAE6E-9992-633F-2F5F-E9C641A27BA8}"/>
              </a:ext>
            </a:extLst>
          </p:cNvPr>
          <p:cNvPicPr>
            <a:picLocks noChangeAspect="1"/>
          </p:cNvPicPr>
          <p:nvPr/>
        </p:nvPicPr>
        <p:blipFill>
          <a:blip r:embed="rId6"/>
          <a:stretch>
            <a:fillRect/>
          </a:stretch>
        </p:blipFill>
        <p:spPr>
          <a:xfrm>
            <a:off x="6744000" y="1419813"/>
            <a:ext cx="4032000" cy="5083603"/>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23999" y="1960245"/>
            <a:ext cx="12239891"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2114017" y="2087394"/>
              <a:ext cx="8465634" cy="1307537"/>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Compact Goal Representation Learning via Information Bottleneck </a:t>
              </a:r>
            </a:p>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in Goal-Conditioned Reinforcement Learning</a:t>
              </a:r>
            </a:p>
          </p:txBody>
        </p:sp>
        <p:sp>
          <p:nvSpPr>
            <p:cNvPr id="3" name="文本框 2"/>
            <p:cNvSpPr txBox="1"/>
            <p:nvPr/>
          </p:nvSpPr>
          <p:spPr>
            <a:xfrm>
              <a:off x="1683454" y="3629660"/>
              <a:ext cx="8074576" cy="337185"/>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Qiming Zou and Einoshin Suzuki</a:t>
              </a:r>
            </a:p>
          </p:txBody>
        </p:sp>
      </p:grpSp>
      <p:sp>
        <p:nvSpPr>
          <p:cNvPr id="5" name="文本框 4"/>
          <p:cNvSpPr txBox="1"/>
          <p:nvPr/>
        </p:nvSpPr>
        <p:spPr>
          <a:xfrm>
            <a:off x="387985" y="4549775"/>
            <a:ext cx="11214735" cy="1631216"/>
          </a:xfrm>
          <a:prstGeom prst="rect">
            <a:avLst/>
          </a:prstGeom>
          <a:noFill/>
        </p:spPr>
        <p:txBody>
          <a:bodyPr wrap="square" rtlCol="0">
            <a:spAutoFit/>
          </a:bodyPr>
          <a:lstStyle/>
          <a:p>
            <a:pPr indent="0" algn="just" fontAlgn="auto">
              <a:spcAft>
                <a:spcPts val="600"/>
              </a:spcAft>
            </a:pPr>
            <a:r>
              <a:rPr lang="en-US" altLang="zh-CN" b="1" dirty="0">
                <a:latin typeface="Times New Roman" panose="02020603050405020304" pitchFamily="18" charset="0"/>
                <a:cs typeface="Times New Roman" panose="02020603050405020304" pitchFamily="18" charset="0"/>
              </a:rPr>
              <a:t>This paper was published in:</a:t>
            </a:r>
            <a:r>
              <a:rPr lang="en-US" altLang="zh-CN" dirty="0">
                <a:latin typeface="Times New Roman" panose="02020603050405020304" pitchFamily="18" charset="0"/>
                <a:cs typeface="Times New Roman" panose="02020603050405020304" pitchFamily="18" charset="0"/>
              </a:rPr>
              <a:t> IEEE Transactions on Neural Networks and Learning Systems (IF: 8.9) </a:t>
            </a:r>
          </a:p>
          <a:p>
            <a:pPr indent="0" algn="just" fontAlgn="auto">
              <a:spcAft>
                <a:spcPts val="600"/>
              </a:spcAft>
            </a:pPr>
            <a:r>
              <a:rPr lang="en-US" altLang="zh-CN" b="1" dirty="0">
                <a:latin typeface="Times New Roman" panose="02020603050405020304" pitchFamily="18" charset="0"/>
                <a:cs typeface="Times New Roman" panose="02020603050405020304" pitchFamily="18" charset="0"/>
              </a:rPr>
              <a:t>Published Time:</a:t>
            </a:r>
            <a:r>
              <a:rPr lang="en-US" altLang="zh-CN" dirty="0">
                <a:latin typeface="Times New Roman" panose="02020603050405020304" pitchFamily="18" charset="0"/>
                <a:cs typeface="Times New Roman" panose="02020603050405020304" pitchFamily="18" charset="0"/>
              </a:rPr>
              <a:t> 2025</a:t>
            </a:r>
          </a:p>
          <a:p>
            <a:pPr indent="0" algn="just" fontAlgn="auto">
              <a:spcAft>
                <a:spcPts val="600"/>
              </a:spcAft>
            </a:pPr>
            <a:r>
              <a:rPr lang="en-US" altLang="zh-CN" b="1" dirty="0">
                <a:latin typeface="Times New Roman" panose="02020603050405020304" pitchFamily="18" charset="0"/>
                <a:cs typeface="Times New Roman" panose="02020603050405020304" pitchFamily="18" charset="0"/>
                <a:sym typeface="+mn-ea"/>
              </a:rPr>
              <a:t>Reference:</a:t>
            </a:r>
            <a:r>
              <a:rPr lang="en-US" altLang="zh-CN"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rPr>
              <a:t>Q. Zou and E. Suzuki, "Compact Goal Representation Learning via Information Bottleneck in Goal-Conditioned Reinforcement Learning," in IEEE Transactions on Neural Networks and Learning Systems, vol. 36, no. 2, pp. 2368-2381, Feb. 2025,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10.1109/TNNLS.2023.3344880. </a:t>
            </a: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43717AE-EDCD-1CCD-FDD3-694AA76BC0C6}"/>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2 Performance and Sample Efficiency</a:t>
            </a:r>
          </a:p>
        </p:txBody>
      </p:sp>
      <p:cxnSp>
        <p:nvCxnSpPr>
          <p:cNvPr id="11" name="直接连接符 10">
            <a:extLst>
              <a:ext uri="{FF2B5EF4-FFF2-40B4-BE49-F238E27FC236}">
                <a16:creationId xmlns:a16="http://schemas.microsoft.com/office/drawing/2014/main" id="{4D99046F-E174-E543-4196-24917E505FF4}"/>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B06DA01B-49A1-DDFC-02C2-844AE9213CBA}"/>
              </a:ext>
            </a:extLst>
          </p:cNvPr>
          <p:cNvPicPr>
            <a:picLocks noChangeAspect="1"/>
          </p:cNvPicPr>
          <p:nvPr/>
        </p:nvPicPr>
        <p:blipFill>
          <a:blip r:embed="rId5"/>
          <a:stretch>
            <a:fillRect/>
          </a:stretch>
        </p:blipFill>
        <p:spPr>
          <a:xfrm>
            <a:off x="1300691" y="1339936"/>
            <a:ext cx="9204341" cy="5073970"/>
          </a:xfrm>
          <a:prstGeom prst="rect">
            <a:avLst/>
          </a:prstGeom>
        </p:spPr>
      </p:pic>
    </p:spTree>
    <p:extLst>
      <p:ext uri="{BB962C8B-B14F-4D97-AF65-F5344CB8AC3E}">
        <p14:creationId xmlns:p14="http://schemas.microsoft.com/office/powerpoint/2010/main" val="182617734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84388-09A4-9804-AF17-3B0BCB2DDF2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C136EBA-EAB6-0805-0DC6-657FD3541532}"/>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0A48D31-644D-4E66-13AB-0161DFABC971}"/>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15FD08A-AA6B-6B61-7995-A8C7CA0FFD3F}"/>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183AF669-9B5B-FBC3-0B89-87768A8FC6E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4FCEF857-DDA8-39E8-FDDA-83D23306275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06BB923B-836C-74A8-0721-EE84C4BF293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8926ED9-08A8-7966-D3C7-D05FB6E6E1FD}"/>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3 Global–Local Decomposition With Exploration</a:t>
            </a:r>
          </a:p>
        </p:txBody>
      </p:sp>
      <p:cxnSp>
        <p:nvCxnSpPr>
          <p:cNvPr id="11" name="直接连接符 10">
            <a:extLst>
              <a:ext uri="{FF2B5EF4-FFF2-40B4-BE49-F238E27FC236}">
                <a16:creationId xmlns:a16="http://schemas.microsoft.com/office/drawing/2014/main" id="{2A63E5C6-0FD9-3C44-9A14-3B9BBFF2F938}"/>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CB5C017E-06D0-673E-8B54-B1AA95CCA675}"/>
              </a:ext>
            </a:extLst>
          </p:cNvPr>
          <p:cNvPicPr>
            <a:picLocks noChangeAspect="1"/>
          </p:cNvPicPr>
          <p:nvPr/>
        </p:nvPicPr>
        <p:blipFill>
          <a:blip r:embed="rId5"/>
          <a:stretch>
            <a:fillRect/>
          </a:stretch>
        </p:blipFill>
        <p:spPr>
          <a:xfrm>
            <a:off x="939535" y="1762169"/>
            <a:ext cx="10312930" cy="3905451"/>
          </a:xfrm>
          <a:prstGeom prst="rect">
            <a:avLst/>
          </a:prstGeom>
        </p:spPr>
      </p:pic>
    </p:spTree>
    <p:extLst>
      <p:ext uri="{BB962C8B-B14F-4D97-AF65-F5344CB8AC3E}">
        <p14:creationId xmlns:p14="http://schemas.microsoft.com/office/powerpoint/2010/main" val="269840340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A40F9-FECA-363A-D898-6ED7FB74AAF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F4120BB-C0F4-8649-70C7-6857F134CB5F}"/>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DED2BA1-9EB9-76F9-473F-3C09C502F6D5}"/>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D3A58289-1CFE-2CA0-F0D6-DBD1A90B411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28E5FB6-D34C-6336-8D25-40F0C921250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7EAF6780-6ECC-E7B3-0B4C-2E7790D218F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08364E54-BCDB-ACA8-B83A-3191A519320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7E604C6-5A09-C8CE-834C-E5A97DD27F7D}"/>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4 Ablations</a:t>
            </a:r>
          </a:p>
        </p:txBody>
      </p:sp>
      <p:cxnSp>
        <p:nvCxnSpPr>
          <p:cNvPr id="11" name="直接连接符 10">
            <a:extLst>
              <a:ext uri="{FF2B5EF4-FFF2-40B4-BE49-F238E27FC236}">
                <a16:creationId xmlns:a16="http://schemas.microsoft.com/office/drawing/2014/main" id="{B1C29632-9B16-4FB5-AED8-B2F55EFFF2EF}"/>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2FFAACF8-743E-818D-4BFB-53F3014847CC}"/>
              </a:ext>
            </a:extLst>
          </p:cNvPr>
          <p:cNvPicPr>
            <a:picLocks noChangeAspect="1"/>
          </p:cNvPicPr>
          <p:nvPr/>
        </p:nvPicPr>
        <p:blipFill>
          <a:blip r:embed="rId5"/>
          <a:stretch>
            <a:fillRect/>
          </a:stretch>
        </p:blipFill>
        <p:spPr>
          <a:xfrm>
            <a:off x="2568000" y="1291185"/>
            <a:ext cx="7460193" cy="5194915"/>
          </a:xfrm>
          <a:prstGeom prst="rect">
            <a:avLst/>
          </a:prstGeom>
        </p:spPr>
      </p:pic>
    </p:spTree>
    <p:extLst>
      <p:ext uri="{BB962C8B-B14F-4D97-AF65-F5344CB8AC3E}">
        <p14:creationId xmlns:p14="http://schemas.microsoft.com/office/powerpoint/2010/main" val="341291101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33</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p:cNvSpPr/>
          <p:nvPr>
            <p:custDataLst>
              <p:tags r:id="rId1"/>
            </p:custDataLst>
          </p:nvPr>
        </p:nvSpPr>
        <p:spPr>
          <a:xfrm>
            <a:off x="1889760" y="1044363"/>
            <a:ext cx="8863330" cy="241867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 name="矩形 2"/>
          <p:cNvSpPr/>
          <p:nvPr>
            <p:custDataLst>
              <p:tags r:id="rId2"/>
            </p:custDataLst>
          </p:nvPr>
        </p:nvSpPr>
        <p:spPr>
          <a:xfrm>
            <a:off x="1976111" y="784514"/>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p>
        </p:txBody>
      </p:sp>
      <p:sp>
        <p:nvSpPr>
          <p:cNvPr id="10" name="矩形 9"/>
          <p:cNvSpPr/>
          <p:nvPr>
            <p:custDataLst>
              <p:tags r:id="rId3"/>
            </p:custDataLst>
          </p:nvPr>
        </p:nvSpPr>
        <p:spPr>
          <a:xfrm>
            <a:off x="1889760" y="3717713"/>
            <a:ext cx="8863330" cy="172728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矩形 10"/>
          <p:cNvSpPr/>
          <p:nvPr>
            <p:custDataLst>
              <p:tags r:id="rId4"/>
            </p:custDataLst>
          </p:nvPr>
        </p:nvSpPr>
        <p:spPr>
          <a:xfrm>
            <a:off x="2075257" y="3507460"/>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p>
        </p:txBody>
      </p:sp>
      <p:sp>
        <p:nvSpPr>
          <p:cNvPr id="12" name="文本框 11"/>
          <p:cNvSpPr txBox="1"/>
          <p:nvPr>
            <p:custDataLst>
              <p:tags r:id="rId5"/>
            </p:custDataLst>
          </p:nvPr>
        </p:nvSpPr>
        <p:spPr>
          <a:xfrm>
            <a:off x="1826830" y="3828919"/>
            <a:ext cx="8952865" cy="1525418"/>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1600" dirty="0">
                <a:latin typeface="Times New Roman" panose="02020603050405020304" pitchFamily="18" charset="0"/>
                <a:cs typeface="Times New Roman" panose="02020603050405020304" pitchFamily="18" charset="0"/>
              </a:rPr>
              <a:t>Extensive experiments on benchmark environments demonstrate that GLOBEX outperforms prior meta-RL methods such as PEARL and </a:t>
            </a:r>
            <a:r>
              <a:rPr lang="en-US" altLang="zh-CN" sz="1600" dirty="0" err="1">
                <a:latin typeface="Times New Roman" panose="02020603050405020304" pitchFamily="18" charset="0"/>
                <a:cs typeface="Times New Roman" panose="02020603050405020304" pitchFamily="18" charset="0"/>
              </a:rPr>
              <a:t>MetaCURE</a:t>
            </a:r>
            <a:r>
              <a:rPr lang="en-US" altLang="zh-CN" sz="1600" dirty="0">
                <a:latin typeface="Times New Roman" panose="02020603050405020304" pitchFamily="18" charset="0"/>
                <a:cs typeface="Times New Roman" panose="02020603050405020304" pitchFamily="18" charset="0"/>
              </a:rPr>
              <a:t> in both adaptation speed and generalization performance.</a:t>
            </a:r>
          </a:p>
          <a:p>
            <a:r>
              <a:rPr lang="en-US" altLang="zh-CN" sz="1600" dirty="0">
                <a:latin typeface="Times New Roman" panose="02020603050405020304" pitchFamily="18" charset="0"/>
                <a:cs typeface="Times New Roman" panose="02020603050405020304" pitchFamily="18" charset="0"/>
              </a:rPr>
              <a:t>Future work will explore hierarchical global-local decomposition for large-scale tasks and integrate multi-agent meta-learning to further enhance coordination and robustness in non-stationary environment.</a:t>
            </a:r>
          </a:p>
        </p:txBody>
      </p:sp>
      <p:sp>
        <p:nvSpPr>
          <p:cNvPr id="14" name="文本框 13"/>
          <p:cNvSpPr txBox="1"/>
          <p:nvPr>
            <p:custDataLst>
              <p:tags r:id="rId6"/>
            </p:custDataLst>
          </p:nvPr>
        </p:nvSpPr>
        <p:spPr>
          <a:xfrm>
            <a:off x="1890395" y="1127547"/>
            <a:ext cx="8862060" cy="2289249"/>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1600" dirty="0">
                <a:latin typeface="Times New Roman" panose="02020603050405020304" pitchFamily="18" charset="0"/>
                <a:cs typeface="Times New Roman" panose="02020603050405020304" pitchFamily="18" charset="0"/>
              </a:rPr>
              <a:t>The proposed GLOBEX framework—decomposing task context into global and local representations—effectively improves meta-reinforcement learning by enabling agents to capture shared task structure and short-term dynamics simultaneously.</a:t>
            </a:r>
          </a:p>
          <a:p>
            <a:pPr algn="just">
              <a:lnSpc>
                <a:spcPct val="150000"/>
              </a:lnSpc>
            </a:pPr>
            <a:r>
              <a:rPr lang="en-US" altLang="zh-CN" sz="1600" dirty="0">
                <a:latin typeface="Times New Roman" panose="02020603050405020304" pitchFamily="18" charset="0"/>
                <a:cs typeface="Times New Roman" panose="02020603050405020304" pitchFamily="18" charset="0"/>
              </a:rPr>
              <a:t>The integration of mutual information constraints and off-policy optimization ensures that global and local embeddings remain disentangled yet complementary, leading to faster adaptation and higher sample efficiency across diverse task distributions..</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281723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78" y="1960245"/>
            <a:ext cx="12182846" cy="2045335"/>
            <a:chOff x="1535503" y="1960245"/>
            <a:chExt cx="9147810" cy="2045019"/>
          </a:xfrm>
        </p:grpSpPr>
        <p:sp>
          <p:nvSpPr>
            <p:cNvPr id="8" name="矩形 7"/>
            <p:cNvSpPr/>
            <p:nvPr/>
          </p:nvSpPr>
          <p:spPr>
            <a:xfrm>
              <a:off x="1535503"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717138" y="2189958"/>
              <a:ext cx="8830115" cy="1133790"/>
            </a:xfrm>
            <a:prstGeom prst="rect">
              <a:avLst/>
            </a:prstGeom>
            <a:noFill/>
          </p:spPr>
          <p:txBody>
            <a:bodyPr wrap="square" rtlCol="0" anchor="ctr">
              <a:spAutoFit/>
            </a:bodyPr>
            <a:lstStyle/>
            <a:p>
              <a:pPr algn="ctr">
                <a:lnSpc>
                  <a:spcPct val="150000"/>
                </a:lnSpc>
              </a:pPr>
              <a:r>
                <a:rPr lang="en-US" altLang="zh-CN" sz="2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Multiagent Reinforcement Learning With Graphical</a:t>
              </a:r>
            </a:p>
            <a:p>
              <a:pPr algn="ctr">
                <a:lnSpc>
                  <a:spcPct val="150000"/>
                </a:lnSpc>
              </a:pPr>
              <a:r>
                <a:rPr lang="en-US" altLang="zh-CN" sz="2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Mutual Information Maximization</a:t>
              </a:r>
            </a:p>
          </p:txBody>
        </p:sp>
        <p:sp>
          <p:nvSpPr>
            <p:cNvPr id="3" name="文本框 2"/>
            <p:cNvSpPr txBox="1"/>
            <p:nvPr/>
          </p:nvSpPr>
          <p:spPr>
            <a:xfrm>
              <a:off x="1687604" y="3439566"/>
              <a:ext cx="8897208" cy="337133"/>
            </a:xfrm>
            <a:prstGeom prst="rect">
              <a:avLst/>
            </a:prstGeom>
            <a:noFill/>
          </p:spPr>
          <p:txBody>
            <a:bodyPr wrap="square" rtlCol="0">
              <a:spAutoFit/>
            </a:bodyPr>
            <a:lstStyle/>
            <a:p>
              <a:r>
                <a:rPr lang="en-US" altLang="zh-CN" sz="1600" dirty="0" err="1">
                  <a:solidFill>
                    <a:schemeClr val="bg1"/>
                  </a:solidFill>
                  <a:latin typeface="Times New Roman" panose="02020603050405020304" pitchFamily="18" charset="0"/>
                  <a:cs typeface="Times New Roman" panose="02020603050405020304" pitchFamily="18" charset="0"/>
                </a:rPr>
                <a:t>Shifei</a:t>
              </a:r>
              <a:r>
                <a:rPr lang="en-US" altLang="zh-CN" sz="1600" dirty="0">
                  <a:solidFill>
                    <a:schemeClr val="bg1"/>
                  </a:solidFill>
                  <a:latin typeface="Times New Roman" panose="02020603050405020304" pitchFamily="18" charset="0"/>
                  <a:cs typeface="Times New Roman" panose="02020603050405020304" pitchFamily="18" charset="0"/>
                </a:rPr>
                <a:t> Ding, Wei Du, Ling Ding, Jian Zhang, Lili Guo, and Bo An, Member, IEEE</a:t>
              </a: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10352124" cy="1631216"/>
          </a:xfrm>
          <a:prstGeom prst="rect">
            <a:avLst/>
          </a:prstGeom>
          <a:noFill/>
        </p:spPr>
        <p:txBody>
          <a:bodyPr wrap="square" rtlCol="0">
            <a:spAutoFit/>
          </a:bodyPr>
          <a:lstStyle/>
          <a:p>
            <a:pPr indent="0" algn="just" fontAlgn="auto">
              <a:spcAft>
                <a:spcPts val="600"/>
              </a:spcAft>
            </a:pPr>
            <a:r>
              <a:rPr lang="en-US" altLang="zh-CN" b="1" dirty="0">
                <a:latin typeface="Times New Roman" panose="02020603050405020304" pitchFamily="18" charset="0"/>
                <a:cs typeface="Times New Roman" panose="02020603050405020304" pitchFamily="18" charset="0"/>
                <a:sym typeface="+mn-ea"/>
              </a:rPr>
              <a:t>This paper was published in</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IEEE Transactions on Neural Networks and Learning Systems (IF: 8.9) </a:t>
            </a:r>
          </a:p>
          <a:p>
            <a:pPr indent="0" algn="just" fontAlgn="auto">
              <a:spcAft>
                <a:spcPts val="600"/>
              </a:spcAft>
            </a:pPr>
            <a:r>
              <a:rPr lang="en-US" altLang="zh-CN" b="1" dirty="0">
                <a:latin typeface="Times New Roman" panose="02020603050405020304" pitchFamily="18" charset="0"/>
                <a:cs typeface="Times New Roman" panose="02020603050405020304" pitchFamily="18" charset="0"/>
                <a:sym typeface="+mn-ea"/>
              </a:rPr>
              <a:t>Published Time:</a:t>
            </a:r>
            <a:r>
              <a:rPr lang="en-US" altLang="zh-CN" dirty="0">
                <a:latin typeface="Times New Roman" panose="02020603050405020304" pitchFamily="18" charset="0"/>
                <a:cs typeface="Times New Roman" panose="02020603050405020304" pitchFamily="18" charset="0"/>
                <a:sym typeface="+mn-ea"/>
              </a:rPr>
              <a:t> 2025</a:t>
            </a:r>
          </a:p>
          <a:p>
            <a:pPr algn="just"/>
            <a:r>
              <a:rPr lang="en-US" altLang="zh-CN" b="1" dirty="0">
                <a:latin typeface="Times New Roman" panose="02020603050405020304" pitchFamily="18" charset="0"/>
                <a:cs typeface="Times New Roman" panose="02020603050405020304" pitchFamily="18" charset="0"/>
                <a:sym typeface="+mn-ea"/>
              </a:rPr>
              <a:t>Reference:</a:t>
            </a:r>
            <a:r>
              <a:rPr lang="en-US" altLang="zh-CN"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rPr>
              <a:t>S. Ding, W. Du, L. Ding, J. Zhang, L. Guo and B. An, "Multiagent Reinforcement Learning With Graphical Mutual Information Maximization," in IEEE Transactions on Neural Networks and Learning Systems, vol. 36, no. 11, pp. 19515-19524, Nov. 2025,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10.1109/TNNLS.2023.3243557.</a:t>
            </a: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C55F6-2735-251D-AB3D-2FFA51938BE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0109E41-DBA3-4703-4C94-C8161FFEBCDA}"/>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CF35C42-8901-71F6-E00A-461F373E466E}"/>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02F45646-CCBB-B3DF-847E-D1A4FB698216}"/>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BDC8AF4-C2C1-5333-8149-3F23D9C8602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27292820-BBB5-8C11-1F71-EB84DCC9B1E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6887BF04-08DF-3BA4-4A65-C40626F59A8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4EAB3C21-A27C-5717-E859-E99F7566340B}"/>
              </a:ext>
            </a:extLst>
          </p:cNvPr>
          <p:cNvSpPr txBox="1"/>
          <p:nvPr/>
        </p:nvSpPr>
        <p:spPr>
          <a:xfrm>
            <a:off x="497205" y="847090"/>
            <a:ext cx="11060430" cy="317631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Challenge: </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 multi-agent reinforcement learning (MARL), effective communication and coordination among agents are crucial for accomplishing cooperative tasks.</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However, existing Graph Neural Network (GNN)-based MARL approaches often aggregate neighbor information blindly, ignoring the topological dependencies between agents.</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Such naive aggregation leads to information redundancy, low-quality feature representations, and unstable cooperation in large-scale or partially observable environments..</a:t>
            </a:r>
          </a:p>
        </p:txBody>
      </p:sp>
      <p:sp>
        <p:nvSpPr>
          <p:cNvPr id="4" name="文本框 3">
            <a:extLst>
              <a:ext uri="{FF2B5EF4-FFF2-40B4-BE49-F238E27FC236}">
                <a16:creationId xmlns:a16="http://schemas.microsoft.com/office/drawing/2014/main" id="{947B3DE4-8CA3-D76D-0955-482CB6C637C6}"/>
              </a:ext>
            </a:extLst>
          </p:cNvPr>
          <p:cNvSpPr txBox="1"/>
          <p:nvPr/>
        </p:nvSpPr>
        <p:spPr>
          <a:xfrm>
            <a:off x="497205" y="4005000"/>
            <a:ext cx="11060430" cy="225298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Method: </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Proposes MARGIN, a GNN-based MARL framework that introduces Graphical Mutual Information (MI) Maximization to enhance inter-agent communication.</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Maximizes the MI between neighbor agent features and topological relationships, ensuring that the learned representations capture both feature relevance and structural consistency..</a:t>
            </a:r>
          </a:p>
        </p:txBody>
      </p:sp>
    </p:spTree>
    <p:extLst>
      <p:ext uri="{BB962C8B-B14F-4D97-AF65-F5344CB8AC3E}">
        <p14:creationId xmlns:p14="http://schemas.microsoft.com/office/powerpoint/2010/main" val="73854446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624E3-5BF6-931E-0CB6-38CAA627CB7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612C40D-19B8-8EA2-FDCE-442994E2FC73}"/>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67DA653-F349-BC43-5C88-2F12979EA091}"/>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0E71CD90-6B1D-1249-2092-59B819D49BBD}"/>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B0CE57ED-F112-2FEC-94DA-04A1A8D70FA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8EA6FFDB-33C2-BA27-E597-6B0EFA39175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AD14844F-02F9-D04D-AA1C-E0B11736368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4389899-3F9A-55F0-5D4C-9E3C626797C1}"/>
              </a:ext>
            </a:extLst>
          </p:cNvPr>
          <p:cNvSpPr txBox="1"/>
          <p:nvPr/>
        </p:nvSpPr>
        <p:spPr>
          <a:xfrm>
            <a:off x="120000" y="776514"/>
            <a:ext cx="110604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Value Decomposition</a:t>
            </a:r>
          </a:p>
        </p:txBody>
      </p:sp>
      <p:pic>
        <p:nvPicPr>
          <p:cNvPr id="5" name="图片 4">
            <a:extLst>
              <a:ext uri="{FF2B5EF4-FFF2-40B4-BE49-F238E27FC236}">
                <a16:creationId xmlns:a16="http://schemas.microsoft.com/office/drawing/2014/main" id="{04704B47-63AC-6FE4-AD46-0B8337178722}"/>
              </a:ext>
            </a:extLst>
          </p:cNvPr>
          <p:cNvPicPr>
            <a:picLocks noChangeAspect="1"/>
          </p:cNvPicPr>
          <p:nvPr/>
        </p:nvPicPr>
        <p:blipFill>
          <a:blip r:embed="rId3"/>
          <a:stretch>
            <a:fillRect/>
          </a:stretch>
        </p:blipFill>
        <p:spPr>
          <a:xfrm>
            <a:off x="839999" y="1845000"/>
            <a:ext cx="5791839" cy="4176000"/>
          </a:xfrm>
          <a:prstGeom prst="rect">
            <a:avLst/>
          </a:prstGeom>
        </p:spPr>
      </p:pic>
      <p:pic>
        <p:nvPicPr>
          <p:cNvPr id="7" name="图片 6">
            <a:extLst>
              <a:ext uri="{FF2B5EF4-FFF2-40B4-BE49-F238E27FC236}">
                <a16:creationId xmlns:a16="http://schemas.microsoft.com/office/drawing/2014/main" id="{EF7B094E-E094-470A-E710-B9A43C50BE07}"/>
              </a:ext>
            </a:extLst>
          </p:cNvPr>
          <p:cNvPicPr>
            <a:picLocks noChangeAspect="1"/>
          </p:cNvPicPr>
          <p:nvPr/>
        </p:nvPicPr>
        <p:blipFill>
          <a:blip r:embed="rId4"/>
          <a:stretch>
            <a:fillRect/>
          </a:stretch>
        </p:blipFill>
        <p:spPr>
          <a:xfrm>
            <a:off x="6888000" y="1907790"/>
            <a:ext cx="4823251" cy="4000605"/>
          </a:xfrm>
          <a:prstGeom prst="rect">
            <a:avLst/>
          </a:prstGeom>
        </p:spPr>
      </p:pic>
    </p:spTree>
    <p:extLst>
      <p:ext uri="{BB962C8B-B14F-4D97-AF65-F5344CB8AC3E}">
        <p14:creationId xmlns:p14="http://schemas.microsoft.com/office/powerpoint/2010/main" val="118753775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39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42537" y="3273524"/>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45395" y="4042286"/>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4D6845A-87E9-9E31-62A5-A67225D35E51}"/>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Problem Formulation</a:t>
            </a:r>
          </a:p>
        </p:txBody>
      </p:sp>
      <p:cxnSp>
        <p:nvCxnSpPr>
          <p:cNvPr id="14" name="直接连接符 13">
            <a:extLst>
              <a:ext uri="{FF2B5EF4-FFF2-40B4-BE49-F238E27FC236}">
                <a16:creationId xmlns:a16="http://schemas.microsoft.com/office/drawing/2014/main" id="{2989E4B4-05B5-6A78-D542-9368C46CC014}"/>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E7EE88B3-7894-687D-8FE5-9EEAB6B28D53}"/>
              </a:ext>
            </a:extLst>
          </p:cNvPr>
          <p:cNvPicPr>
            <a:picLocks noChangeAspect="1"/>
          </p:cNvPicPr>
          <p:nvPr/>
        </p:nvPicPr>
        <p:blipFill>
          <a:blip r:embed="rId3"/>
          <a:stretch>
            <a:fillRect/>
          </a:stretch>
        </p:blipFill>
        <p:spPr>
          <a:xfrm>
            <a:off x="264000" y="1784605"/>
            <a:ext cx="5962956" cy="4191215"/>
          </a:xfrm>
          <a:prstGeom prst="rect">
            <a:avLst/>
          </a:prstGeom>
        </p:spPr>
      </p:pic>
      <p:pic>
        <p:nvPicPr>
          <p:cNvPr id="6" name="图片 5">
            <a:extLst>
              <a:ext uri="{FF2B5EF4-FFF2-40B4-BE49-F238E27FC236}">
                <a16:creationId xmlns:a16="http://schemas.microsoft.com/office/drawing/2014/main" id="{AA87260F-9C73-6675-F184-05EC19066F52}"/>
              </a:ext>
            </a:extLst>
          </p:cNvPr>
          <p:cNvPicPr>
            <a:picLocks noChangeAspect="1"/>
          </p:cNvPicPr>
          <p:nvPr/>
        </p:nvPicPr>
        <p:blipFill>
          <a:blip r:embed="rId4"/>
          <a:stretch>
            <a:fillRect/>
          </a:stretch>
        </p:blipFill>
        <p:spPr>
          <a:xfrm>
            <a:off x="6743999" y="2179937"/>
            <a:ext cx="4894219" cy="3372777"/>
          </a:xfrm>
          <a:prstGeom prst="rect">
            <a:avLst/>
          </a:prstGeom>
        </p:spPr>
      </p:pic>
    </p:spTree>
    <p:extLst>
      <p:ext uri="{BB962C8B-B14F-4D97-AF65-F5344CB8AC3E}">
        <p14:creationId xmlns:p14="http://schemas.microsoft.com/office/powerpoint/2010/main" val="319495589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D801D-E73F-07E4-E8AC-729B84C42DB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4D5D291-E0AA-B3E6-FCE7-3A1270E45409}"/>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176EFF86-73D8-1931-DF15-7C82FE457609}"/>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B0F6BFF0-8C95-580E-1F53-FC0B40DDF9BB}"/>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BEB307A-C6F5-FD4A-F064-B3154973021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E9A9FBE6-BE86-47A5-739C-B33D3D5905D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5D09B4E-DD3D-15A3-59BD-420757B7882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A9AD0216-E4EB-493E-4065-DC66B0FBB705}"/>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2 Framework of MARGIN &amp; 3 Communication Learning</a:t>
            </a:r>
          </a:p>
        </p:txBody>
      </p:sp>
      <p:cxnSp>
        <p:nvCxnSpPr>
          <p:cNvPr id="14" name="直接连接符 13">
            <a:extLst>
              <a:ext uri="{FF2B5EF4-FFF2-40B4-BE49-F238E27FC236}">
                <a16:creationId xmlns:a16="http://schemas.microsoft.com/office/drawing/2014/main" id="{46698947-0683-9167-52B5-BD380E411562}"/>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D94F120E-F44C-D20C-EACF-47702606BC43}"/>
              </a:ext>
            </a:extLst>
          </p:cNvPr>
          <p:cNvPicPr>
            <a:picLocks noChangeAspect="1"/>
          </p:cNvPicPr>
          <p:nvPr/>
        </p:nvPicPr>
        <p:blipFill>
          <a:blip r:embed="rId3"/>
          <a:stretch>
            <a:fillRect/>
          </a:stretch>
        </p:blipFill>
        <p:spPr>
          <a:xfrm>
            <a:off x="264000" y="1413000"/>
            <a:ext cx="4439450" cy="5005262"/>
          </a:xfrm>
          <a:prstGeom prst="rect">
            <a:avLst/>
          </a:prstGeom>
        </p:spPr>
      </p:pic>
      <p:pic>
        <p:nvPicPr>
          <p:cNvPr id="6" name="图片 5">
            <a:extLst>
              <a:ext uri="{FF2B5EF4-FFF2-40B4-BE49-F238E27FC236}">
                <a16:creationId xmlns:a16="http://schemas.microsoft.com/office/drawing/2014/main" id="{D2522A3E-797B-FA92-4EB2-1C61DB71682E}"/>
              </a:ext>
            </a:extLst>
          </p:cNvPr>
          <p:cNvPicPr>
            <a:picLocks noChangeAspect="1"/>
          </p:cNvPicPr>
          <p:nvPr/>
        </p:nvPicPr>
        <p:blipFill>
          <a:blip r:embed="rId4"/>
          <a:stretch>
            <a:fillRect/>
          </a:stretch>
        </p:blipFill>
        <p:spPr>
          <a:xfrm>
            <a:off x="5088000" y="1773000"/>
            <a:ext cx="4050835" cy="598747"/>
          </a:xfrm>
          <a:prstGeom prst="rect">
            <a:avLst/>
          </a:prstGeom>
        </p:spPr>
      </p:pic>
      <p:pic>
        <p:nvPicPr>
          <p:cNvPr id="12" name="图片 11">
            <a:extLst>
              <a:ext uri="{FF2B5EF4-FFF2-40B4-BE49-F238E27FC236}">
                <a16:creationId xmlns:a16="http://schemas.microsoft.com/office/drawing/2014/main" id="{7D78FAF0-5A67-861C-E003-F5955F1AD409}"/>
              </a:ext>
            </a:extLst>
          </p:cNvPr>
          <p:cNvPicPr>
            <a:picLocks noChangeAspect="1"/>
          </p:cNvPicPr>
          <p:nvPr/>
        </p:nvPicPr>
        <p:blipFill>
          <a:blip r:embed="rId5"/>
          <a:stretch>
            <a:fillRect/>
          </a:stretch>
        </p:blipFill>
        <p:spPr>
          <a:xfrm>
            <a:off x="5161028" y="2371747"/>
            <a:ext cx="3977807" cy="909331"/>
          </a:xfrm>
          <a:prstGeom prst="rect">
            <a:avLst/>
          </a:prstGeom>
        </p:spPr>
      </p:pic>
      <p:pic>
        <p:nvPicPr>
          <p:cNvPr id="16" name="图片 15">
            <a:extLst>
              <a:ext uri="{FF2B5EF4-FFF2-40B4-BE49-F238E27FC236}">
                <a16:creationId xmlns:a16="http://schemas.microsoft.com/office/drawing/2014/main" id="{AF615503-AC1B-AA95-C10D-F0F92944B0C1}"/>
              </a:ext>
            </a:extLst>
          </p:cNvPr>
          <p:cNvPicPr>
            <a:picLocks noChangeAspect="1"/>
          </p:cNvPicPr>
          <p:nvPr/>
        </p:nvPicPr>
        <p:blipFill>
          <a:blip r:embed="rId6"/>
          <a:stretch>
            <a:fillRect/>
          </a:stretch>
        </p:blipFill>
        <p:spPr>
          <a:xfrm>
            <a:off x="5317676" y="3441842"/>
            <a:ext cx="3821159" cy="389517"/>
          </a:xfrm>
          <a:prstGeom prst="rect">
            <a:avLst/>
          </a:prstGeom>
        </p:spPr>
      </p:pic>
      <p:pic>
        <p:nvPicPr>
          <p:cNvPr id="18" name="图片 17">
            <a:extLst>
              <a:ext uri="{FF2B5EF4-FFF2-40B4-BE49-F238E27FC236}">
                <a16:creationId xmlns:a16="http://schemas.microsoft.com/office/drawing/2014/main" id="{3A2E12F2-84C8-5DAC-BC19-FD33371D35A5}"/>
              </a:ext>
            </a:extLst>
          </p:cNvPr>
          <p:cNvPicPr>
            <a:picLocks noChangeAspect="1"/>
          </p:cNvPicPr>
          <p:nvPr/>
        </p:nvPicPr>
        <p:blipFill>
          <a:blip r:embed="rId7"/>
          <a:stretch>
            <a:fillRect/>
          </a:stretch>
        </p:blipFill>
        <p:spPr>
          <a:xfrm>
            <a:off x="5184455" y="3933649"/>
            <a:ext cx="3977808" cy="392466"/>
          </a:xfrm>
          <a:prstGeom prst="rect">
            <a:avLst/>
          </a:prstGeom>
        </p:spPr>
      </p:pic>
      <p:pic>
        <p:nvPicPr>
          <p:cNvPr id="21" name="图片 20">
            <a:extLst>
              <a:ext uri="{FF2B5EF4-FFF2-40B4-BE49-F238E27FC236}">
                <a16:creationId xmlns:a16="http://schemas.microsoft.com/office/drawing/2014/main" id="{BA4CBD09-FDC7-302F-FC73-3F6B132B0D3E}"/>
              </a:ext>
            </a:extLst>
          </p:cNvPr>
          <p:cNvPicPr>
            <a:picLocks noChangeAspect="1"/>
          </p:cNvPicPr>
          <p:nvPr/>
        </p:nvPicPr>
        <p:blipFill>
          <a:blip r:embed="rId8"/>
          <a:stretch>
            <a:fillRect/>
          </a:stretch>
        </p:blipFill>
        <p:spPr>
          <a:xfrm>
            <a:off x="5161028" y="4252468"/>
            <a:ext cx="3997790" cy="692727"/>
          </a:xfrm>
          <a:prstGeom prst="rect">
            <a:avLst/>
          </a:prstGeom>
        </p:spPr>
      </p:pic>
      <p:pic>
        <p:nvPicPr>
          <p:cNvPr id="23" name="图片 22">
            <a:extLst>
              <a:ext uri="{FF2B5EF4-FFF2-40B4-BE49-F238E27FC236}">
                <a16:creationId xmlns:a16="http://schemas.microsoft.com/office/drawing/2014/main" id="{32DD01A0-F2EF-B226-7AA6-935F70B4DDED}"/>
              </a:ext>
            </a:extLst>
          </p:cNvPr>
          <p:cNvPicPr>
            <a:picLocks noChangeAspect="1"/>
          </p:cNvPicPr>
          <p:nvPr/>
        </p:nvPicPr>
        <p:blipFill>
          <a:blip r:embed="rId9"/>
          <a:stretch>
            <a:fillRect/>
          </a:stretch>
        </p:blipFill>
        <p:spPr>
          <a:xfrm>
            <a:off x="5654849" y="4868442"/>
            <a:ext cx="3456000" cy="799178"/>
          </a:xfrm>
          <a:prstGeom prst="rect">
            <a:avLst/>
          </a:prstGeom>
        </p:spPr>
      </p:pic>
      <p:pic>
        <p:nvPicPr>
          <p:cNvPr id="25" name="图片 24">
            <a:extLst>
              <a:ext uri="{FF2B5EF4-FFF2-40B4-BE49-F238E27FC236}">
                <a16:creationId xmlns:a16="http://schemas.microsoft.com/office/drawing/2014/main" id="{9B4D6554-CF94-5A0A-5F6C-5291177BFB2C}"/>
              </a:ext>
            </a:extLst>
          </p:cNvPr>
          <p:cNvPicPr>
            <a:picLocks noChangeAspect="1"/>
          </p:cNvPicPr>
          <p:nvPr/>
        </p:nvPicPr>
        <p:blipFill>
          <a:blip r:embed="rId10"/>
          <a:stretch>
            <a:fillRect/>
          </a:stretch>
        </p:blipFill>
        <p:spPr>
          <a:xfrm>
            <a:off x="5896466" y="5776937"/>
            <a:ext cx="3214383" cy="269250"/>
          </a:xfrm>
          <a:prstGeom prst="rect">
            <a:avLst/>
          </a:prstGeom>
        </p:spPr>
      </p:pic>
    </p:spTree>
    <p:extLst>
      <p:ext uri="{BB962C8B-B14F-4D97-AF65-F5344CB8AC3E}">
        <p14:creationId xmlns:p14="http://schemas.microsoft.com/office/powerpoint/2010/main" val="120450368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4D6845A-87E9-9E31-62A5-A67225D35E51}"/>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4 Overall Optimization Objective</a:t>
            </a:r>
          </a:p>
        </p:txBody>
      </p:sp>
      <p:cxnSp>
        <p:nvCxnSpPr>
          <p:cNvPr id="14" name="直接连接符 13">
            <a:extLst>
              <a:ext uri="{FF2B5EF4-FFF2-40B4-BE49-F238E27FC236}">
                <a16:creationId xmlns:a16="http://schemas.microsoft.com/office/drawing/2014/main" id="{2989E4B4-05B5-6A78-D542-9368C46CC014}"/>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3CAB5CA8-E561-E77F-759E-75BFD61F16F5}"/>
              </a:ext>
            </a:extLst>
          </p:cNvPr>
          <p:cNvPicPr>
            <a:picLocks noChangeAspect="1"/>
          </p:cNvPicPr>
          <p:nvPr/>
        </p:nvPicPr>
        <p:blipFill>
          <a:blip r:embed="rId3"/>
          <a:stretch>
            <a:fillRect/>
          </a:stretch>
        </p:blipFill>
        <p:spPr>
          <a:xfrm>
            <a:off x="480000" y="1382427"/>
            <a:ext cx="3484800" cy="5012430"/>
          </a:xfrm>
          <a:prstGeom prst="rect">
            <a:avLst/>
          </a:prstGeom>
        </p:spPr>
      </p:pic>
      <p:pic>
        <p:nvPicPr>
          <p:cNvPr id="7" name="图片 6">
            <a:extLst>
              <a:ext uri="{FF2B5EF4-FFF2-40B4-BE49-F238E27FC236}">
                <a16:creationId xmlns:a16="http://schemas.microsoft.com/office/drawing/2014/main" id="{01905100-D33B-F327-C96B-20317580056C}"/>
              </a:ext>
            </a:extLst>
          </p:cNvPr>
          <p:cNvPicPr>
            <a:picLocks noChangeAspect="1"/>
          </p:cNvPicPr>
          <p:nvPr/>
        </p:nvPicPr>
        <p:blipFill>
          <a:blip r:embed="rId4"/>
          <a:stretch>
            <a:fillRect/>
          </a:stretch>
        </p:blipFill>
        <p:spPr>
          <a:xfrm>
            <a:off x="5654849" y="3492992"/>
            <a:ext cx="5382000" cy="2808000"/>
          </a:xfrm>
          <a:prstGeom prst="rect">
            <a:avLst/>
          </a:prstGeom>
        </p:spPr>
      </p:pic>
      <p:pic>
        <p:nvPicPr>
          <p:cNvPr id="15" name="图片 14">
            <a:extLst>
              <a:ext uri="{FF2B5EF4-FFF2-40B4-BE49-F238E27FC236}">
                <a16:creationId xmlns:a16="http://schemas.microsoft.com/office/drawing/2014/main" id="{C9394CA7-81F7-556D-AA07-59A2526769B3}"/>
              </a:ext>
            </a:extLst>
          </p:cNvPr>
          <p:cNvPicPr>
            <a:picLocks noChangeAspect="1"/>
          </p:cNvPicPr>
          <p:nvPr/>
        </p:nvPicPr>
        <p:blipFill>
          <a:blip r:embed="rId5"/>
          <a:stretch>
            <a:fillRect/>
          </a:stretch>
        </p:blipFill>
        <p:spPr>
          <a:xfrm>
            <a:off x="6168000" y="1656754"/>
            <a:ext cx="4297990" cy="1159844"/>
          </a:xfrm>
          <a:prstGeom prst="rect">
            <a:avLst/>
          </a:prstGeom>
        </p:spPr>
      </p:pic>
      <p:pic>
        <p:nvPicPr>
          <p:cNvPr id="17" name="图片 16">
            <a:extLst>
              <a:ext uri="{FF2B5EF4-FFF2-40B4-BE49-F238E27FC236}">
                <a16:creationId xmlns:a16="http://schemas.microsoft.com/office/drawing/2014/main" id="{19493B2D-F067-237E-EA25-26BC35CF22F3}"/>
              </a:ext>
            </a:extLst>
          </p:cNvPr>
          <p:cNvPicPr>
            <a:picLocks noChangeAspect="1"/>
          </p:cNvPicPr>
          <p:nvPr/>
        </p:nvPicPr>
        <p:blipFill>
          <a:blip r:embed="rId6"/>
          <a:stretch>
            <a:fillRect/>
          </a:stretch>
        </p:blipFill>
        <p:spPr>
          <a:xfrm>
            <a:off x="6147596" y="2855152"/>
            <a:ext cx="4297990" cy="634632"/>
          </a:xfrm>
          <a:prstGeom prst="rect">
            <a:avLst/>
          </a:prstGeom>
        </p:spPr>
      </p:pic>
    </p:spTree>
    <p:extLst>
      <p:ext uri="{BB962C8B-B14F-4D97-AF65-F5344CB8AC3E}">
        <p14:creationId xmlns:p14="http://schemas.microsoft.com/office/powerpoint/2010/main" val="360448082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E48C21F9-B9D5-2948-04ED-6A2AA4427538}"/>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MAgent</a:t>
            </a:r>
          </a:p>
        </p:txBody>
      </p:sp>
      <p:cxnSp>
        <p:nvCxnSpPr>
          <p:cNvPr id="4" name="直接连接符 3">
            <a:extLst>
              <a:ext uri="{FF2B5EF4-FFF2-40B4-BE49-F238E27FC236}">
                <a16:creationId xmlns:a16="http://schemas.microsoft.com/office/drawing/2014/main" id="{E32ADEC8-29F4-1881-D405-329A2C4647F1}"/>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2909B1CB-1772-6A55-DF46-37476AB577E8}"/>
              </a:ext>
            </a:extLst>
          </p:cNvPr>
          <p:cNvPicPr>
            <a:picLocks noChangeAspect="1"/>
          </p:cNvPicPr>
          <p:nvPr/>
        </p:nvPicPr>
        <p:blipFill>
          <a:blip r:embed="rId5"/>
          <a:stretch>
            <a:fillRect/>
          </a:stretch>
        </p:blipFill>
        <p:spPr>
          <a:xfrm>
            <a:off x="120000" y="1418891"/>
            <a:ext cx="4032000" cy="5104146"/>
          </a:xfrm>
          <a:prstGeom prst="rect">
            <a:avLst/>
          </a:prstGeom>
        </p:spPr>
      </p:pic>
      <p:pic>
        <p:nvPicPr>
          <p:cNvPr id="8" name="图片 7">
            <a:extLst>
              <a:ext uri="{FF2B5EF4-FFF2-40B4-BE49-F238E27FC236}">
                <a16:creationId xmlns:a16="http://schemas.microsoft.com/office/drawing/2014/main" id="{645B67DE-E8C5-8798-E5FB-B24F3E7904A3}"/>
              </a:ext>
            </a:extLst>
          </p:cNvPr>
          <p:cNvPicPr>
            <a:picLocks noChangeAspect="1"/>
          </p:cNvPicPr>
          <p:nvPr/>
        </p:nvPicPr>
        <p:blipFill>
          <a:blip r:embed="rId6"/>
          <a:srcRect t="1495" b="1250"/>
          <a:stretch>
            <a:fillRect/>
          </a:stretch>
        </p:blipFill>
        <p:spPr>
          <a:xfrm>
            <a:off x="4080004" y="1261241"/>
            <a:ext cx="3959998" cy="5290669"/>
          </a:xfrm>
          <a:prstGeom prst="rect">
            <a:avLst/>
          </a:prstGeom>
        </p:spPr>
      </p:pic>
      <p:pic>
        <p:nvPicPr>
          <p:cNvPr id="10" name="图片 9">
            <a:extLst>
              <a:ext uri="{FF2B5EF4-FFF2-40B4-BE49-F238E27FC236}">
                <a16:creationId xmlns:a16="http://schemas.microsoft.com/office/drawing/2014/main" id="{E1D4328B-0D6E-781A-B3FF-3C439A2587F1}"/>
              </a:ext>
            </a:extLst>
          </p:cNvPr>
          <p:cNvPicPr>
            <a:picLocks noChangeAspect="1"/>
          </p:cNvPicPr>
          <p:nvPr/>
        </p:nvPicPr>
        <p:blipFill>
          <a:blip r:embed="rId7"/>
          <a:stretch>
            <a:fillRect/>
          </a:stretch>
        </p:blipFill>
        <p:spPr>
          <a:xfrm>
            <a:off x="8544000" y="1327336"/>
            <a:ext cx="3104490" cy="5104146"/>
          </a:xfrm>
          <a:prstGeom prst="rect">
            <a:avLst/>
          </a:prstGeom>
        </p:spPr>
      </p:pic>
    </p:spTree>
    <p:extLst>
      <p:ext uri="{BB962C8B-B14F-4D97-AF65-F5344CB8AC3E}">
        <p14:creationId xmlns:p14="http://schemas.microsoft.com/office/powerpoint/2010/main" val="360173996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F9940-671D-0B09-531E-EF24E358E9E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1B19FA3-ACE5-DA27-F841-8C6E5FDAF09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86547C39-3C78-5FB0-6101-4190A5A05DAF}"/>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143343D6-54B9-5AC5-3561-A0102DBE829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59B0559B-D1DB-B6F1-2470-48337AFD47D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83885B4B-F05C-8FFF-615B-93F37CC74D3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DFA13991-5985-9973-3B4A-E715FEDC070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349BAF65-C5E4-C208-5D85-87CD5BC1F673}"/>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2 SMAC</a:t>
            </a:r>
          </a:p>
        </p:txBody>
      </p:sp>
      <p:cxnSp>
        <p:nvCxnSpPr>
          <p:cNvPr id="4" name="直接连接符 3">
            <a:extLst>
              <a:ext uri="{FF2B5EF4-FFF2-40B4-BE49-F238E27FC236}">
                <a16:creationId xmlns:a16="http://schemas.microsoft.com/office/drawing/2014/main" id="{FEF2DE3A-FD6B-40F5-1E75-BA68A21CB1DF}"/>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C040FBB0-E889-0B29-AE9F-1C42E5D09DF5}"/>
              </a:ext>
            </a:extLst>
          </p:cNvPr>
          <p:cNvPicPr>
            <a:picLocks noChangeAspect="1"/>
          </p:cNvPicPr>
          <p:nvPr/>
        </p:nvPicPr>
        <p:blipFill>
          <a:blip r:embed="rId5"/>
          <a:stretch>
            <a:fillRect/>
          </a:stretch>
        </p:blipFill>
        <p:spPr>
          <a:xfrm>
            <a:off x="192000" y="1917000"/>
            <a:ext cx="3528000" cy="3862118"/>
          </a:xfrm>
          <a:prstGeom prst="rect">
            <a:avLst/>
          </a:prstGeom>
        </p:spPr>
      </p:pic>
      <p:pic>
        <p:nvPicPr>
          <p:cNvPr id="9" name="图片 8">
            <a:extLst>
              <a:ext uri="{FF2B5EF4-FFF2-40B4-BE49-F238E27FC236}">
                <a16:creationId xmlns:a16="http://schemas.microsoft.com/office/drawing/2014/main" id="{D89081C2-4E07-8F0C-BDE1-A6FF73DA7D80}"/>
              </a:ext>
            </a:extLst>
          </p:cNvPr>
          <p:cNvPicPr>
            <a:picLocks noChangeAspect="1"/>
          </p:cNvPicPr>
          <p:nvPr/>
        </p:nvPicPr>
        <p:blipFill>
          <a:blip r:embed="rId6"/>
          <a:stretch>
            <a:fillRect/>
          </a:stretch>
        </p:blipFill>
        <p:spPr>
          <a:xfrm>
            <a:off x="7814794" y="2205000"/>
            <a:ext cx="4185206" cy="3491978"/>
          </a:xfrm>
          <a:prstGeom prst="rect">
            <a:avLst/>
          </a:prstGeom>
        </p:spPr>
      </p:pic>
      <p:pic>
        <p:nvPicPr>
          <p:cNvPr id="12" name="图片 11">
            <a:extLst>
              <a:ext uri="{FF2B5EF4-FFF2-40B4-BE49-F238E27FC236}">
                <a16:creationId xmlns:a16="http://schemas.microsoft.com/office/drawing/2014/main" id="{BD433E85-9AC3-340B-94A9-0BDFAC91F5F6}"/>
              </a:ext>
            </a:extLst>
          </p:cNvPr>
          <p:cNvPicPr>
            <a:picLocks noChangeAspect="1"/>
          </p:cNvPicPr>
          <p:nvPr/>
        </p:nvPicPr>
        <p:blipFill>
          <a:blip r:embed="rId7"/>
          <a:stretch>
            <a:fillRect/>
          </a:stretch>
        </p:blipFill>
        <p:spPr>
          <a:xfrm>
            <a:off x="3936000" y="2133000"/>
            <a:ext cx="3662794" cy="3723602"/>
          </a:xfrm>
          <a:prstGeom prst="rect">
            <a:avLst/>
          </a:prstGeom>
        </p:spPr>
      </p:pic>
    </p:spTree>
    <p:extLst>
      <p:ext uri="{BB962C8B-B14F-4D97-AF65-F5344CB8AC3E}">
        <p14:creationId xmlns:p14="http://schemas.microsoft.com/office/powerpoint/2010/main" val="419479036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D0FF-0040-12DB-7BD3-DA8623EBFE7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FA23915-10ED-A7B3-CA8B-0BA82AAA8180}"/>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F9D56A3-11C3-1DD7-CF0E-9837F4BCEF68}"/>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4F5519B5-AC1E-D587-34E9-D6A60B615DFD}"/>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5F77F8B-874E-30CD-6311-A622F0469E4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9CBF738-27F5-4C0F-46A5-016AE7F730B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48A276D6-E049-36F2-0398-D488E8B4307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5022F77-6E28-75DE-348D-EBA5A7E1B698}"/>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2 Notations and Hyperparameters</a:t>
            </a:r>
          </a:p>
        </p:txBody>
      </p:sp>
      <p:cxnSp>
        <p:nvCxnSpPr>
          <p:cNvPr id="4" name="直接连接符 3">
            <a:extLst>
              <a:ext uri="{FF2B5EF4-FFF2-40B4-BE49-F238E27FC236}">
                <a16:creationId xmlns:a16="http://schemas.microsoft.com/office/drawing/2014/main" id="{12A079EB-95F7-F598-2A9B-C3B46203E2DC}"/>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93D2FD47-17F0-9924-DB93-9DC4F6211C81}"/>
              </a:ext>
            </a:extLst>
          </p:cNvPr>
          <p:cNvPicPr>
            <a:picLocks noChangeAspect="1"/>
          </p:cNvPicPr>
          <p:nvPr/>
        </p:nvPicPr>
        <p:blipFill>
          <a:blip r:embed="rId5"/>
          <a:stretch>
            <a:fillRect/>
          </a:stretch>
        </p:blipFill>
        <p:spPr>
          <a:xfrm>
            <a:off x="264000" y="2117788"/>
            <a:ext cx="5462006" cy="2967212"/>
          </a:xfrm>
          <a:prstGeom prst="rect">
            <a:avLst/>
          </a:prstGeom>
        </p:spPr>
      </p:pic>
      <p:pic>
        <p:nvPicPr>
          <p:cNvPr id="8" name="图片 7">
            <a:extLst>
              <a:ext uri="{FF2B5EF4-FFF2-40B4-BE49-F238E27FC236}">
                <a16:creationId xmlns:a16="http://schemas.microsoft.com/office/drawing/2014/main" id="{BFC65BE1-87CB-7FFF-E723-3CE036397202}"/>
              </a:ext>
            </a:extLst>
          </p:cNvPr>
          <p:cNvPicPr>
            <a:picLocks noChangeAspect="1"/>
          </p:cNvPicPr>
          <p:nvPr/>
        </p:nvPicPr>
        <p:blipFill>
          <a:blip r:embed="rId6"/>
          <a:stretch>
            <a:fillRect/>
          </a:stretch>
        </p:blipFill>
        <p:spPr>
          <a:xfrm>
            <a:off x="6476921" y="1776515"/>
            <a:ext cx="4742703" cy="3925824"/>
          </a:xfrm>
          <a:prstGeom prst="rect">
            <a:avLst/>
          </a:prstGeom>
        </p:spPr>
      </p:pic>
    </p:spTree>
    <p:extLst>
      <p:ext uri="{BB962C8B-B14F-4D97-AF65-F5344CB8AC3E}">
        <p14:creationId xmlns:p14="http://schemas.microsoft.com/office/powerpoint/2010/main" val="103968948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47</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680085" y="1391920"/>
            <a:ext cx="10871835" cy="288001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980177" y="1109377"/>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p>
        </p:txBody>
      </p:sp>
      <p:sp>
        <p:nvSpPr>
          <p:cNvPr id="6" name="矩形 5"/>
          <p:cNvSpPr/>
          <p:nvPr/>
        </p:nvSpPr>
        <p:spPr>
          <a:xfrm>
            <a:off x="680085" y="4643320"/>
            <a:ext cx="10872470" cy="15758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p:cNvSpPr/>
          <p:nvPr/>
        </p:nvSpPr>
        <p:spPr>
          <a:xfrm>
            <a:off x="917575" y="4420435"/>
            <a:ext cx="1106170"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p>
        </p:txBody>
      </p:sp>
      <p:sp>
        <p:nvSpPr>
          <p:cNvPr id="8" name="文本框 7"/>
          <p:cNvSpPr txBox="1"/>
          <p:nvPr/>
        </p:nvSpPr>
        <p:spPr>
          <a:xfrm>
            <a:off x="911860" y="4725235"/>
            <a:ext cx="10610215" cy="142199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a:latin typeface="Times New Roman" panose="02020603050405020304" pitchFamily="18" charset="0"/>
                <a:cs typeface="Times New Roman" panose="02020603050405020304" pitchFamily="18" charset="0"/>
              </a:rPr>
              <a:t>Future work will extend this framework to heterogeneous agent systems and explore hierarchical or dynamic graph structures to adaptively adjust inter-agent connectivity under varying environmental dynamics.</a:t>
            </a:r>
            <a:endParaRPr lang="en-US" altLang="zh-CN"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711835" y="1383030"/>
            <a:ext cx="10733405" cy="2806987"/>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dirty="0">
                <a:latin typeface="Times New Roman" panose="02020603050405020304" pitchFamily="18" charset="0"/>
                <a:cs typeface="Times New Roman" panose="02020603050405020304" pitchFamily="18" charset="0"/>
              </a:rPr>
              <a:t>The proposed MARGIN framework introduces graphical mutual information maximization into multi-agent reinforcement learning to enhance inter-agent communication and coordinated policy learning.</a:t>
            </a:r>
          </a:p>
          <a:p>
            <a:pPr algn="just">
              <a:lnSpc>
                <a:spcPct val="150000"/>
              </a:lnSpc>
            </a:pPr>
            <a:r>
              <a:rPr lang="en-US" altLang="zh-CN" sz="2000" dirty="0">
                <a:latin typeface="Times New Roman" panose="02020603050405020304" pitchFamily="18" charset="0"/>
                <a:cs typeface="Times New Roman" panose="02020603050405020304" pitchFamily="18" charset="0"/>
              </a:rPr>
              <a:t>By modeling the multi-agent system as a graph structure and maximizing the mutual information between neighboring agents’ features and their topological dependencies, MARGIN achieves more informative representations, leading to better cooperation stability, higher sample efficiency, and improved team performance in complex environments</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701" y="1960245"/>
            <a:ext cx="12147550" cy="2045335"/>
            <a:chOff x="1590910" y="1960245"/>
            <a:chExt cx="9078797" cy="2045335"/>
          </a:xfrm>
        </p:grpSpPr>
        <p:sp>
          <p:nvSpPr>
            <p:cNvPr id="8" name="矩形 7"/>
            <p:cNvSpPr/>
            <p:nvPr/>
          </p:nvSpPr>
          <p:spPr>
            <a:xfrm>
              <a:off x="1590910" y="1960245"/>
              <a:ext cx="9078797" cy="204533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598073" y="2189552"/>
              <a:ext cx="8911269" cy="1133965"/>
            </a:xfrm>
            <a:prstGeom prst="rect">
              <a:avLst/>
            </a:prstGeom>
            <a:noFill/>
          </p:spPr>
          <p:txBody>
            <a:bodyPr wrap="square" rtlCol="0" anchor="ctr">
              <a:spAutoFit/>
            </a:bodyPr>
            <a:lstStyle/>
            <a:p>
              <a:pPr algn="ctr">
                <a:lnSpc>
                  <a:spcPct val="150000"/>
                </a:lnSpc>
              </a:pPr>
              <a:r>
                <a:rPr lang="en-US" altLang="zh-CN" sz="2400" b="1" dirty="0">
                  <a:solidFill>
                    <a:schemeClr val="bg1"/>
                  </a:solidFill>
                  <a:latin typeface="Times New Roman" panose="02020603050405020304" pitchFamily="18" charset="0"/>
                  <a:cs typeface="Times New Roman" panose="02020603050405020304" pitchFamily="18" charset="0"/>
                </a:rPr>
                <a:t>Long-Term Feature Extraction via Frequency Prediction </a:t>
              </a:r>
            </a:p>
            <a:p>
              <a:pPr algn="ctr">
                <a:lnSpc>
                  <a:spcPct val="150000"/>
                </a:lnSpc>
              </a:pPr>
              <a:r>
                <a:rPr lang="en-US" altLang="zh-CN" sz="2400" b="1" dirty="0">
                  <a:solidFill>
                    <a:schemeClr val="bg1"/>
                  </a:solidFill>
                  <a:latin typeface="Times New Roman" panose="02020603050405020304" pitchFamily="18" charset="0"/>
                  <a:cs typeface="Times New Roman" panose="02020603050405020304" pitchFamily="18" charset="0"/>
                </a:rPr>
                <a:t>for Efficient Reinforcement Learning</a:t>
              </a:r>
            </a:p>
          </p:txBody>
        </p:sp>
        <p:sp>
          <p:nvSpPr>
            <p:cNvPr id="3" name="文本框 2"/>
            <p:cNvSpPr txBox="1"/>
            <p:nvPr/>
          </p:nvSpPr>
          <p:spPr>
            <a:xfrm>
              <a:off x="1664234" y="3406423"/>
              <a:ext cx="8932150" cy="584775"/>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Jie Wang, Senior Member, IEEE, </a:t>
              </a:r>
              <a:r>
                <a:rPr lang="en-US" altLang="zh-CN" sz="1600" dirty="0" err="1">
                  <a:solidFill>
                    <a:schemeClr val="bg1"/>
                  </a:solidFill>
                  <a:latin typeface="Times New Roman" panose="02020603050405020304" pitchFamily="18" charset="0"/>
                  <a:cs typeface="Times New Roman" panose="02020603050405020304" pitchFamily="18" charset="0"/>
                </a:rPr>
                <a:t>Mingxuan</a:t>
              </a:r>
              <a:r>
                <a:rPr lang="en-US" altLang="zh-CN" sz="1600" dirty="0">
                  <a:solidFill>
                    <a:schemeClr val="bg1"/>
                  </a:solidFill>
                  <a:latin typeface="Times New Roman" panose="02020603050405020304" pitchFamily="18" charset="0"/>
                  <a:cs typeface="Times New Roman" panose="02020603050405020304" pitchFamily="18" charset="0"/>
                </a:rPr>
                <a:t> Ye, Yufei Kuang, Rui Yang, </a:t>
              </a:r>
              <a:r>
                <a:rPr lang="en-US" altLang="zh-CN" sz="1600" dirty="0" err="1">
                  <a:solidFill>
                    <a:schemeClr val="bg1"/>
                  </a:solidFill>
                  <a:latin typeface="Times New Roman" panose="02020603050405020304" pitchFamily="18" charset="0"/>
                  <a:cs typeface="Times New Roman" panose="02020603050405020304" pitchFamily="18" charset="0"/>
                </a:rPr>
                <a:t>Wengang</a:t>
              </a:r>
              <a:r>
                <a:rPr lang="en-US" altLang="zh-CN" sz="1600" dirty="0">
                  <a:solidFill>
                    <a:schemeClr val="bg1"/>
                  </a:solidFill>
                  <a:latin typeface="Times New Roman" panose="02020603050405020304" pitchFamily="18" charset="0"/>
                  <a:cs typeface="Times New Roman" panose="02020603050405020304" pitchFamily="18" charset="0"/>
                </a:rPr>
                <a:t> Zhou, Senior Member, IEEE, </a:t>
              </a:r>
              <a:r>
                <a:rPr lang="en-US" altLang="zh-CN" sz="1600" dirty="0" err="1">
                  <a:solidFill>
                    <a:schemeClr val="bg1"/>
                  </a:solidFill>
                  <a:latin typeface="Times New Roman" panose="02020603050405020304" pitchFamily="18" charset="0"/>
                  <a:cs typeface="Times New Roman" panose="02020603050405020304" pitchFamily="18" charset="0"/>
                </a:rPr>
                <a:t>Houqiang</a:t>
              </a:r>
              <a:r>
                <a:rPr lang="en-US" altLang="zh-CN" sz="1600" dirty="0">
                  <a:solidFill>
                    <a:schemeClr val="bg1"/>
                  </a:solidFill>
                  <a:latin typeface="Times New Roman" panose="02020603050405020304" pitchFamily="18" charset="0"/>
                  <a:cs typeface="Times New Roman" panose="02020603050405020304" pitchFamily="18" charset="0"/>
                </a:rPr>
                <a:t> Li, Fellow, IEEE, and Feng Wu, Fellow, IEEE</a:t>
              </a: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49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790" y="4596130"/>
            <a:ext cx="10786110" cy="1477328"/>
          </a:xfrm>
          <a:prstGeom prst="rect">
            <a:avLst/>
          </a:prstGeom>
          <a:noFill/>
        </p:spPr>
        <p:txBody>
          <a:bodyPr wrap="square" rtlCol="0">
            <a:spAutoFit/>
          </a:bodyPr>
          <a:lstStyle/>
          <a:p>
            <a:pPr algn="just"/>
            <a:r>
              <a:rPr lang="en-US" altLang="zh-CN" b="1" dirty="0">
                <a:latin typeface="Times New Roman" panose="02020603050405020304" pitchFamily="18" charset="0"/>
                <a:cs typeface="Times New Roman" panose="02020603050405020304" pitchFamily="18" charset="0"/>
                <a:sym typeface="+mn-ea"/>
              </a:rPr>
              <a:t>This paper was published in</a:t>
            </a:r>
            <a:r>
              <a:rPr lang="en-US" altLang="zh-CN"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IEEE Transactions on Pattern Analysis and Machine Intelligence </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(IF: 18.6) </a:t>
            </a:r>
            <a:endParaRPr lang="en-US" altLang="zh-CN" dirty="0">
              <a:latin typeface="Times New Roman" panose="02020603050405020304" pitchFamily="18" charset="0"/>
              <a:cs typeface="Times New Roman" panose="02020603050405020304" pitchFamily="18" charset="0"/>
            </a:endParaRPr>
          </a:p>
          <a:p>
            <a:pPr algn="just"/>
            <a:r>
              <a:rPr lang="en-US" altLang="zh-CN" b="1" dirty="0">
                <a:latin typeface="Times New Roman" panose="02020603050405020304" pitchFamily="18" charset="0"/>
                <a:cs typeface="Times New Roman" panose="02020603050405020304" pitchFamily="18" charset="0"/>
                <a:sym typeface="+mn-ea"/>
              </a:rPr>
              <a:t>Published Time:</a:t>
            </a:r>
            <a:r>
              <a:rPr lang="en-US" altLang="zh-CN" dirty="0">
                <a:latin typeface="Times New Roman" panose="02020603050405020304" pitchFamily="18" charset="0"/>
                <a:cs typeface="Times New Roman" panose="02020603050405020304" pitchFamily="18" charset="0"/>
                <a:sym typeface="+mn-ea"/>
              </a:rPr>
              <a:t> 2025</a:t>
            </a:r>
          </a:p>
          <a:p>
            <a:pPr algn="just"/>
            <a:r>
              <a:rPr lang="en-US" altLang="zh-CN" b="1" dirty="0">
                <a:latin typeface="Times New Roman" panose="02020603050405020304" pitchFamily="18" charset="0"/>
                <a:cs typeface="Times New Roman" panose="02020603050405020304" pitchFamily="18" charset="0"/>
                <a:sym typeface="+mn-ea"/>
              </a:rPr>
              <a:t>Reference:</a:t>
            </a:r>
            <a:r>
              <a:rPr lang="en-US" altLang="zh-CN"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rPr>
              <a:t>J. Wang et al., "Long-Term Feature Extraction via Frequency Prediction for Efficient Reinforcement Learning," in IEEE Transactions on Pattern Analysis and Machine Intelligence, vol. 47, no. 4, pp. 3094-3110, April 2025,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10.1109/TPAMI.2025.3529264..</a:t>
            </a: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497205" y="847090"/>
            <a:ext cx="11060430" cy="225298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Challenge: </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Goal-Conditioned Reinforcement Learning (GCRL) agents overfit to irrelevant goal information, leading to poor generalization to unseen goals.</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Reward signals are sparse and delayed, making it difficult to extract dense supervision for goal representation learning.</a:t>
            </a:r>
          </a:p>
        </p:txBody>
      </p:sp>
      <p:sp>
        <p:nvSpPr>
          <p:cNvPr id="2" name="文本框 1"/>
          <p:cNvSpPr txBox="1"/>
          <p:nvPr/>
        </p:nvSpPr>
        <p:spPr>
          <a:xfrm>
            <a:off x="473140" y="3227668"/>
            <a:ext cx="11060430" cy="225298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Method: </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Proposes InfoGoal, a self-supervised information bottleneck framework that learns compact yet sufficient goal representations.</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Defines an intrinsic reward based on representation distance in latent space, guiding goal-oriented exploration under sparse rewards.</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FEE8-2C9D-C131-DDC6-12F66E6B882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2E527C8-A073-473E-BFE1-FECDF6B4EA7C}"/>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A598980-3F2F-60E0-7F24-F3EE2925D267}"/>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5FDA7645-300B-CC4C-BC77-6F44A1F3DCD7}"/>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9F91588-AE91-76B2-EF57-A97C1E1FAB2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65D37AC4-69B2-13DD-B426-82C6423BB0D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C9C68039-D07A-829A-C02B-1120F61FD97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524439C-6573-08BC-794E-7065D2435798}"/>
              </a:ext>
            </a:extLst>
          </p:cNvPr>
          <p:cNvSpPr txBox="1"/>
          <p:nvPr/>
        </p:nvSpPr>
        <p:spPr>
          <a:xfrm>
            <a:off x="497205" y="847090"/>
            <a:ext cx="11060430" cy="271465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Challenge: </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Deep reinforcement learning (RL) often struggles with low sample efficiency, as agents require large amounts of training data to learn effective long-term decision-making strategies.</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Existing predictive representation methods rely on multi-step state prediction in the time domain, which suffers from error accumulation, limited prediction horizons, and failure to capture global temporal structure.</a:t>
            </a:r>
          </a:p>
        </p:txBody>
      </p:sp>
      <p:sp>
        <p:nvSpPr>
          <p:cNvPr id="2" name="文本框 1">
            <a:extLst>
              <a:ext uri="{FF2B5EF4-FFF2-40B4-BE49-F238E27FC236}">
                <a16:creationId xmlns:a16="http://schemas.microsoft.com/office/drawing/2014/main" id="{E5DB2F00-B43C-C03B-C336-5EB665A20B99}"/>
              </a:ext>
            </a:extLst>
          </p:cNvPr>
          <p:cNvSpPr txBox="1"/>
          <p:nvPr/>
        </p:nvSpPr>
        <p:spPr>
          <a:xfrm>
            <a:off x="497205" y="3687394"/>
            <a:ext cx="11060430" cy="271465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Method:</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Proposes State Sequences Prediction via Fourier Transform (SPF), a novel frequency-domain representation learning method that extracts long-term structural information by predicting the Fourier transform of infinite-step future state sequences.</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Reformulates the Fourier prediction objective as a recursive temporal-difference (TD)-style loss, enabling simple and efficient implementation without storing full trajectories.</a:t>
            </a:r>
          </a:p>
        </p:txBody>
      </p:sp>
    </p:spTree>
    <p:extLst>
      <p:ext uri="{BB962C8B-B14F-4D97-AF65-F5344CB8AC3E}">
        <p14:creationId xmlns:p14="http://schemas.microsoft.com/office/powerpoint/2010/main" val="318986899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3D9D-EBBF-A7EF-CEC1-A79D1DA93B1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3530CC9-8900-6D00-907C-D66B5ADFC604}"/>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1B1FD2CD-6C70-5363-F732-A7AE3D39E024}"/>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88FE8076-704D-0083-5B2C-510B2DB8FF60}"/>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2F60A69B-A40D-8037-9728-111AF3215E5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ECAE43E3-23A7-BCEF-0190-D8858268C39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BEE8455A-4FDD-AEA4-127D-A90136EF66C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5A957837-EBE4-2A33-7233-85A73CB03DB8}"/>
              </a:ext>
            </a:extLst>
          </p:cNvPr>
          <p:cNvSpPr txBox="1"/>
          <p:nvPr/>
        </p:nvSpPr>
        <p:spPr>
          <a:xfrm>
            <a:off x="120000" y="776514"/>
            <a:ext cx="110604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Goal-Conditioned Reinforcement Learning</a:t>
            </a:r>
          </a:p>
        </p:txBody>
      </p:sp>
      <p:pic>
        <p:nvPicPr>
          <p:cNvPr id="10" name="图片 9">
            <a:extLst>
              <a:ext uri="{FF2B5EF4-FFF2-40B4-BE49-F238E27FC236}">
                <a16:creationId xmlns:a16="http://schemas.microsoft.com/office/drawing/2014/main" id="{22F84C94-7C19-B8C5-615D-B849F156CF54}"/>
              </a:ext>
            </a:extLst>
          </p:cNvPr>
          <p:cNvPicPr>
            <a:picLocks noChangeAspect="1"/>
          </p:cNvPicPr>
          <p:nvPr/>
        </p:nvPicPr>
        <p:blipFill>
          <a:blip r:embed="rId3"/>
          <a:stretch>
            <a:fillRect/>
          </a:stretch>
        </p:blipFill>
        <p:spPr>
          <a:xfrm>
            <a:off x="336000" y="1334475"/>
            <a:ext cx="4248000" cy="5061447"/>
          </a:xfrm>
          <a:prstGeom prst="rect">
            <a:avLst/>
          </a:prstGeom>
        </p:spPr>
      </p:pic>
      <p:pic>
        <p:nvPicPr>
          <p:cNvPr id="16" name="图片 15">
            <a:extLst>
              <a:ext uri="{FF2B5EF4-FFF2-40B4-BE49-F238E27FC236}">
                <a16:creationId xmlns:a16="http://schemas.microsoft.com/office/drawing/2014/main" id="{5E748052-DBD1-04DD-61BA-45446F6CD6E5}"/>
              </a:ext>
            </a:extLst>
          </p:cNvPr>
          <p:cNvPicPr>
            <a:picLocks noChangeAspect="1"/>
          </p:cNvPicPr>
          <p:nvPr/>
        </p:nvPicPr>
        <p:blipFill>
          <a:blip r:embed="rId4"/>
          <a:stretch>
            <a:fillRect/>
          </a:stretch>
        </p:blipFill>
        <p:spPr>
          <a:xfrm>
            <a:off x="6744000" y="2442732"/>
            <a:ext cx="4104000" cy="3120696"/>
          </a:xfrm>
          <a:prstGeom prst="rect">
            <a:avLst/>
          </a:prstGeom>
        </p:spPr>
      </p:pic>
    </p:spTree>
    <p:extLst>
      <p:ext uri="{BB962C8B-B14F-4D97-AF65-F5344CB8AC3E}">
        <p14:creationId xmlns:p14="http://schemas.microsoft.com/office/powerpoint/2010/main" val="335045381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03E74-8D62-6B97-D404-3FCB3985E18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B1A3286-525E-81E5-EA06-29467BA773B1}"/>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53E1717-E447-0A3B-991A-233E2BDFF6C3}"/>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C5D70E5B-E72B-E15F-EF32-FFCE331BF247}"/>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6DD155A3-FAEE-0CF1-EAA0-795E7A0FFA1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217FE84B-593F-16A9-FEC6-D219D18E47B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F6B4BF1F-B726-ACF9-4EF8-607AD714329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36AE5C4-0303-275D-ECE3-100753D60FD9}"/>
              </a:ext>
            </a:extLst>
          </p:cNvPr>
          <p:cNvSpPr txBox="1"/>
          <p:nvPr/>
        </p:nvSpPr>
        <p:spPr>
          <a:xfrm>
            <a:off x="120000" y="776514"/>
            <a:ext cx="110604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Discrete-Time Fourier Transform</a:t>
            </a:r>
          </a:p>
        </p:txBody>
      </p:sp>
      <p:pic>
        <p:nvPicPr>
          <p:cNvPr id="4" name="图片 3">
            <a:extLst>
              <a:ext uri="{FF2B5EF4-FFF2-40B4-BE49-F238E27FC236}">
                <a16:creationId xmlns:a16="http://schemas.microsoft.com/office/drawing/2014/main" id="{3F893E4A-5420-B4BD-354A-9D31310E2E6C}"/>
              </a:ext>
            </a:extLst>
          </p:cNvPr>
          <p:cNvPicPr>
            <a:picLocks noChangeAspect="1"/>
          </p:cNvPicPr>
          <p:nvPr/>
        </p:nvPicPr>
        <p:blipFill>
          <a:blip r:embed="rId3"/>
          <a:stretch>
            <a:fillRect/>
          </a:stretch>
        </p:blipFill>
        <p:spPr>
          <a:xfrm>
            <a:off x="912000" y="1298785"/>
            <a:ext cx="4442943" cy="4891669"/>
          </a:xfrm>
          <a:prstGeom prst="rect">
            <a:avLst/>
          </a:prstGeom>
        </p:spPr>
      </p:pic>
      <p:pic>
        <p:nvPicPr>
          <p:cNvPr id="6" name="图片 5">
            <a:extLst>
              <a:ext uri="{FF2B5EF4-FFF2-40B4-BE49-F238E27FC236}">
                <a16:creationId xmlns:a16="http://schemas.microsoft.com/office/drawing/2014/main" id="{87663476-6E6D-B9A4-56A5-BABC33C10C4A}"/>
              </a:ext>
            </a:extLst>
          </p:cNvPr>
          <p:cNvPicPr>
            <a:picLocks noChangeAspect="1"/>
          </p:cNvPicPr>
          <p:nvPr/>
        </p:nvPicPr>
        <p:blipFill>
          <a:blip r:embed="rId4"/>
          <a:stretch>
            <a:fillRect/>
          </a:stretch>
        </p:blipFill>
        <p:spPr>
          <a:xfrm>
            <a:off x="5653439" y="1239943"/>
            <a:ext cx="4402561" cy="3053032"/>
          </a:xfrm>
          <a:prstGeom prst="rect">
            <a:avLst/>
          </a:prstGeom>
        </p:spPr>
      </p:pic>
      <p:pic>
        <p:nvPicPr>
          <p:cNvPr id="8" name="图片 7">
            <a:extLst>
              <a:ext uri="{FF2B5EF4-FFF2-40B4-BE49-F238E27FC236}">
                <a16:creationId xmlns:a16="http://schemas.microsoft.com/office/drawing/2014/main" id="{2E7EFF94-405F-9BA0-67E6-18E901261689}"/>
              </a:ext>
            </a:extLst>
          </p:cNvPr>
          <p:cNvPicPr>
            <a:picLocks noChangeAspect="1"/>
          </p:cNvPicPr>
          <p:nvPr/>
        </p:nvPicPr>
        <p:blipFill>
          <a:blip r:embed="rId5"/>
          <a:stretch>
            <a:fillRect/>
          </a:stretch>
        </p:blipFill>
        <p:spPr>
          <a:xfrm>
            <a:off x="5592000" y="4546683"/>
            <a:ext cx="4176000" cy="1869458"/>
          </a:xfrm>
          <a:prstGeom prst="rect">
            <a:avLst/>
          </a:prstGeom>
        </p:spPr>
      </p:pic>
    </p:spTree>
    <p:extLst>
      <p:ext uri="{BB962C8B-B14F-4D97-AF65-F5344CB8AC3E}">
        <p14:creationId xmlns:p14="http://schemas.microsoft.com/office/powerpoint/2010/main" val="379410434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6BBAED93-A774-569E-15C5-EF09945AB6C7}"/>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Structural Information in State Sequences</a:t>
            </a:r>
          </a:p>
        </p:txBody>
      </p:sp>
      <p:cxnSp>
        <p:nvCxnSpPr>
          <p:cNvPr id="4" name="直接连接符 3">
            <a:extLst>
              <a:ext uri="{FF2B5EF4-FFF2-40B4-BE49-F238E27FC236}">
                <a16:creationId xmlns:a16="http://schemas.microsoft.com/office/drawing/2014/main" id="{08156E5A-36A7-1B4D-A7BC-66183380742D}"/>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D63E7BC3-6B88-AA94-7C1E-A77D9D530229}"/>
              </a:ext>
            </a:extLst>
          </p:cNvPr>
          <p:cNvPicPr>
            <a:picLocks noChangeAspect="1"/>
          </p:cNvPicPr>
          <p:nvPr/>
        </p:nvPicPr>
        <p:blipFill>
          <a:blip r:embed="rId3"/>
          <a:stretch>
            <a:fillRect/>
          </a:stretch>
        </p:blipFill>
        <p:spPr>
          <a:xfrm>
            <a:off x="493674" y="1578449"/>
            <a:ext cx="4972414" cy="4581000"/>
          </a:xfrm>
          <a:prstGeom prst="rect">
            <a:avLst/>
          </a:prstGeom>
        </p:spPr>
      </p:pic>
      <p:pic>
        <p:nvPicPr>
          <p:cNvPr id="14" name="图片 13">
            <a:extLst>
              <a:ext uri="{FF2B5EF4-FFF2-40B4-BE49-F238E27FC236}">
                <a16:creationId xmlns:a16="http://schemas.microsoft.com/office/drawing/2014/main" id="{30B4A7C5-D7DE-237B-701C-87336910FEC2}"/>
              </a:ext>
            </a:extLst>
          </p:cNvPr>
          <p:cNvPicPr>
            <a:picLocks noChangeAspect="1"/>
          </p:cNvPicPr>
          <p:nvPr/>
        </p:nvPicPr>
        <p:blipFill>
          <a:blip r:embed="rId4"/>
          <a:stretch>
            <a:fillRect/>
          </a:stretch>
        </p:blipFill>
        <p:spPr>
          <a:xfrm>
            <a:off x="5684724" y="3096563"/>
            <a:ext cx="5954529" cy="1455649"/>
          </a:xfrm>
          <a:prstGeom prst="rect">
            <a:avLst/>
          </a:prstGeom>
        </p:spPr>
      </p:pic>
      <p:cxnSp>
        <p:nvCxnSpPr>
          <p:cNvPr id="18" name="直接连接符 17">
            <a:extLst>
              <a:ext uri="{FF2B5EF4-FFF2-40B4-BE49-F238E27FC236}">
                <a16:creationId xmlns:a16="http://schemas.microsoft.com/office/drawing/2014/main" id="{75FE8156-D7B3-EC4C-F240-A3B6753A9A4E}"/>
              </a:ext>
            </a:extLst>
          </p:cNvPr>
          <p:cNvCxnSpPr>
            <a:cxnSpLocks/>
          </p:cNvCxnSpPr>
          <p:nvPr/>
        </p:nvCxnSpPr>
        <p:spPr>
          <a:xfrm>
            <a:off x="8832000" y="4221000"/>
            <a:ext cx="266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C9F77D0-60FA-D32D-EED9-968ADA2B5BC7}"/>
              </a:ext>
            </a:extLst>
          </p:cNvPr>
          <p:cNvCxnSpPr>
            <a:cxnSpLocks/>
          </p:cNvCxnSpPr>
          <p:nvPr/>
        </p:nvCxnSpPr>
        <p:spPr>
          <a:xfrm>
            <a:off x="6168000" y="4552212"/>
            <a:ext cx="374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9201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E1B8B-B7B8-07BA-3908-120599E8C30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F0EA3CF-4B17-3A72-4459-88334A7ABE8E}"/>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486A0A9-F7AF-D93B-5DD0-790DF04B280B}"/>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DCA2D227-9B0A-21F9-E15B-8BC8A72F865F}"/>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F75D07D-D178-EFDA-AEB2-80F6D19970D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2F3898A1-D281-9B21-ED49-FC40488CBCE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EC90A3EF-169B-AFEF-3EB4-2D9B3FDEF46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59B9DA4-A669-FF01-57F1-897C1B5263FE}"/>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Structural Information in State Sequences</a:t>
            </a:r>
          </a:p>
        </p:txBody>
      </p:sp>
      <p:cxnSp>
        <p:nvCxnSpPr>
          <p:cNvPr id="4" name="直接连接符 3">
            <a:extLst>
              <a:ext uri="{FF2B5EF4-FFF2-40B4-BE49-F238E27FC236}">
                <a16:creationId xmlns:a16="http://schemas.microsoft.com/office/drawing/2014/main" id="{8108B723-B70F-7AA1-AE90-97BF78028915}"/>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CDC15FA4-6816-C432-A466-70DBBDF217AD}"/>
              </a:ext>
            </a:extLst>
          </p:cNvPr>
          <p:cNvSpPr txBox="1"/>
          <p:nvPr/>
        </p:nvSpPr>
        <p:spPr>
          <a:xfrm>
            <a:off x="120000" y="1269000"/>
            <a:ext cx="110604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Policy Performance Distinction via State Sequences</a:t>
            </a:r>
          </a:p>
        </p:txBody>
      </p:sp>
      <p:pic>
        <p:nvPicPr>
          <p:cNvPr id="7" name="图片 6">
            <a:extLst>
              <a:ext uri="{FF2B5EF4-FFF2-40B4-BE49-F238E27FC236}">
                <a16:creationId xmlns:a16="http://schemas.microsoft.com/office/drawing/2014/main" id="{69172C49-613C-3302-A96B-F7806B364CA4}"/>
              </a:ext>
            </a:extLst>
          </p:cNvPr>
          <p:cNvPicPr>
            <a:picLocks noChangeAspect="1"/>
          </p:cNvPicPr>
          <p:nvPr/>
        </p:nvPicPr>
        <p:blipFill>
          <a:blip r:embed="rId3"/>
          <a:stretch>
            <a:fillRect/>
          </a:stretch>
        </p:blipFill>
        <p:spPr>
          <a:xfrm>
            <a:off x="192000" y="1989000"/>
            <a:ext cx="4536000" cy="1981976"/>
          </a:xfrm>
          <a:prstGeom prst="rect">
            <a:avLst/>
          </a:prstGeom>
        </p:spPr>
      </p:pic>
      <p:pic>
        <p:nvPicPr>
          <p:cNvPr id="13" name="图片 12">
            <a:extLst>
              <a:ext uri="{FF2B5EF4-FFF2-40B4-BE49-F238E27FC236}">
                <a16:creationId xmlns:a16="http://schemas.microsoft.com/office/drawing/2014/main" id="{1377B231-CB8D-9294-4C0D-BA3C81CD9AC2}"/>
              </a:ext>
            </a:extLst>
          </p:cNvPr>
          <p:cNvPicPr>
            <a:picLocks noChangeAspect="1"/>
          </p:cNvPicPr>
          <p:nvPr/>
        </p:nvPicPr>
        <p:blipFill>
          <a:blip r:embed="rId4"/>
          <a:stretch>
            <a:fillRect/>
          </a:stretch>
        </p:blipFill>
        <p:spPr>
          <a:xfrm>
            <a:off x="264000" y="4149000"/>
            <a:ext cx="4684573" cy="2135918"/>
          </a:xfrm>
          <a:prstGeom prst="rect">
            <a:avLst/>
          </a:prstGeom>
        </p:spPr>
      </p:pic>
      <p:pic>
        <p:nvPicPr>
          <p:cNvPr id="16" name="图片 15">
            <a:extLst>
              <a:ext uri="{FF2B5EF4-FFF2-40B4-BE49-F238E27FC236}">
                <a16:creationId xmlns:a16="http://schemas.microsoft.com/office/drawing/2014/main" id="{EDDBF6ED-F7E8-2F85-A198-B784F1C42BCA}"/>
              </a:ext>
            </a:extLst>
          </p:cNvPr>
          <p:cNvPicPr>
            <a:picLocks noChangeAspect="1"/>
          </p:cNvPicPr>
          <p:nvPr/>
        </p:nvPicPr>
        <p:blipFill>
          <a:blip r:embed="rId5"/>
          <a:stretch>
            <a:fillRect/>
          </a:stretch>
        </p:blipFill>
        <p:spPr>
          <a:xfrm>
            <a:off x="6443371" y="1974716"/>
            <a:ext cx="4763352" cy="4473593"/>
          </a:xfrm>
          <a:prstGeom prst="rect">
            <a:avLst/>
          </a:prstGeom>
        </p:spPr>
      </p:pic>
    </p:spTree>
    <p:extLst>
      <p:ext uri="{BB962C8B-B14F-4D97-AF65-F5344CB8AC3E}">
        <p14:creationId xmlns:p14="http://schemas.microsoft.com/office/powerpoint/2010/main" val="308038769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7A76-94E3-A6B7-B34C-FD8FD8D33DF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BCFDFD8-40EC-8951-CA70-7C18D73F9D0D}"/>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1D2EBAC-0A13-1B5E-2C55-E7B5670B1506}"/>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F7CDB5D3-B37D-BD3F-EAC0-C4203ADC264B}"/>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0049B074-C510-9A63-C7ED-4B3E7775CC4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4706335F-B581-7337-A279-AEA12F85336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3E3D8696-981F-51F1-00C6-03E7180BF48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9CA93DA-0182-B04C-F37B-42CC7CAEDB6F}"/>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Structural Information in State Sequences</a:t>
            </a:r>
          </a:p>
        </p:txBody>
      </p:sp>
      <p:cxnSp>
        <p:nvCxnSpPr>
          <p:cNvPr id="4" name="直接连接符 3">
            <a:extLst>
              <a:ext uri="{FF2B5EF4-FFF2-40B4-BE49-F238E27FC236}">
                <a16:creationId xmlns:a16="http://schemas.microsoft.com/office/drawing/2014/main" id="{514EA64C-22AE-484E-75ED-6149B7BC4788}"/>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4A4C37ED-9C76-7A9B-F161-1D20831AEA7A}"/>
              </a:ext>
            </a:extLst>
          </p:cNvPr>
          <p:cNvSpPr txBox="1"/>
          <p:nvPr/>
        </p:nvSpPr>
        <p:spPr>
          <a:xfrm>
            <a:off x="120000" y="1269000"/>
            <a:ext cx="110604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Asymptotic Periodicity of States in MDP</a:t>
            </a:r>
          </a:p>
        </p:txBody>
      </p:sp>
      <p:pic>
        <p:nvPicPr>
          <p:cNvPr id="6" name="图片 5">
            <a:extLst>
              <a:ext uri="{FF2B5EF4-FFF2-40B4-BE49-F238E27FC236}">
                <a16:creationId xmlns:a16="http://schemas.microsoft.com/office/drawing/2014/main" id="{B94C6066-B6B3-80E6-33AC-DE3C7E94D509}"/>
              </a:ext>
            </a:extLst>
          </p:cNvPr>
          <p:cNvPicPr>
            <a:picLocks noChangeAspect="1"/>
          </p:cNvPicPr>
          <p:nvPr/>
        </p:nvPicPr>
        <p:blipFill>
          <a:blip r:embed="rId3"/>
          <a:stretch>
            <a:fillRect/>
          </a:stretch>
        </p:blipFill>
        <p:spPr>
          <a:xfrm>
            <a:off x="1825405" y="2044629"/>
            <a:ext cx="8541189" cy="2768742"/>
          </a:xfrm>
          <a:prstGeom prst="rect">
            <a:avLst/>
          </a:prstGeom>
        </p:spPr>
      </p:pic>
    </p:spTree>
    <p:extLst>
      <p:ext uri="{BB962C8B-B14F-4D97-AF65-F5344CB8AC3E}">
        <p14:creationId xmlns:p14="http://schemas.microsoft.com/office/powerpoint/2010/main" val="104555845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98925-608B-4CF6-4A74-9B0656D98AA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DA7731F-2051-ACFD-D8FB-E5B6EBB12E1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38EABD5-2EC5-53F5-35DB-849770252252}"/>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008B7C80-EBF9-FBE4-8FC9-19D5DADB5A05}"/>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69C5B230-6E80-23F4-14AD-0E9F1A47BA3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C571194-7601-D8E1-F4D4-9473AA9AD35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20EFC4A1-55BD-6264-62AC-AEE6280C1B0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7B475F87-38DE-51B7-01F4-B6F9BDB0E569}"/>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 2 Learning via Frequency Domain of State Sequences</a:t>
            </a:r>
          </a:p>
        </p:txBody>
      </p:sp>
      <p:cxnSp>
        <p:nvCxnSpPr>
          <p:cNvPr id="4" name="直接连接符 3">
            <a:extLst>
              <a:ext uri="{FF2B5EF4-FFF2-40B4-BE49-F238E27FC236}">
                <a16:creationId xmlns:a16="http://schemas.microsoft.com/office/drawing/2014/main" id="{B633CB51-C877-C6E2-5C3A-249DD88A7122}"/>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13" name="图片 12">
            <a:extLst>
              <a:ext uri="{FF2B5EF4-FFF2-40B4-BE49-F238E27FC236}">
                <a16:creationId xmlns:a16="http://schemas.microsoft.com/office/drawing/2014/main" id="{937A0EB5-A4D4-9E41-85FA-BF91867E8CCA}"/>
              </a:ext>
            </a:extLst>
          </p:cNvPr>
          <p:cNvPicPr>
            <a:picLocks noChangeAspect="1"/>
          </p:cNvPicPr>
          <p:nvPr/>
        </p:nvPicPr>
        <p:blipFill>
          <a:blip r:embed="rId3"/>
          <a:stretch>
            <a:fillRect/>
          </a:stretch>
        </p:blipFill>
        <p:spPr>
          <a:xfrm>
            <a:off x="552000" y="1446365"/>
            <a:ext cx="5244541" cy="4887135"/>
          </a:xfrm>
          <a:prstGeom prst="rect">
            <a:avLst/>
          </a:prstGeom>
        </p:spPr>
      </p:pic>
      <p:pic>
        <p:nvPicPr>
          <p:cNvPr id="15" name="图片 14">
            <a:extLst>
              <a:ext uri="{FF2B5EF4-FFF2-40B4-BE49-F238E27FC236}">
                <a16:creationId xmlns:a16="http://schemas.microsoft.com/office/drawing/2014/main" id="{D48C2D7F-BBE4-5C6C-A359-657F196D2052}"/>
              </a:ext>
            </a:extLst>
          </p:cNvPr>
          <p:cNvPicPr>
            <a:picLocks noChangeAspect="1"/>
          </p:cNvPicPr>
          <p:nvPr/>
        </p:nvPicPr>
        <p:blipFill>
          <a:blip r:embed="rId4"/>
          <a:stretch>
            <a:fillRect/>
          </a:stretch>
        </p:blipFill>
        <p:spPr>
          <a:xfrm>
            <a:off x="6326392" y="3069000"/>
            <a:ext cx="5275420" cy="1719222"/>
          </a:xfrm>
          <a:prstGeom prst="rect">
            <a:avLst/>
          </a:prstGeom>
        </p:spPr>
      </p:pic>
    </p:spTree>
    <p:extLst>
      <p:ext uri="{BB962C8B-B14F-4D97-AF65-F5344CB8AC3E}">
        <p14:creationId xmlns:p14="http://schemas.microsoft.com/office/powerpoint/2010/main" val="214986776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9718-656C-D19C-8568-E0787605585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2520C18-B852-B4A2-2F57-9E4FBF7FBCA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B3191FA-4A0D-DBA6-6275-C77B8C9943B5}"/>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19A6BCE3-0DB4-A985-9947-F0354531ECB8}"/>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0FCCDBB9-0DA5-23BE-3F94-92B9A509340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D3E544C2-83F0-C4C9-7B31-701E4AE83CB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82FE79E9-DA1B-8000-0E36-530D6C7656E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59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7FCC3C8B-32E1-0AAD-7347-00EEFF614E57}"/>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 3 Learning Objective of SPF</a:t>
            </a:r>
          </a:p>
        </p:txBody>
      </p:sp>
      <p:cxnSp>
        <p:nvCxnSpPr>
          <p:cNvPr id="4" name="直接连接符 3">
            <a:extLst>
              <a:ext uri="{FF2B5EF4-FFF2-40B4-BE49-F238E27FC236}">
                <a16:creationId xmlns:a16="http://schemas.microsoft.com/office/drawing/2014/main" id="{24EA534F-CEB3-ABA6-694E-64B263FA6F00}"/>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EE057A75-D8C5-8C74-4578-CBFA0D1A3851}"/>
              </a:ext>
            </a:extLst>
          </p:cNvPr>
          <p:cNvPicPr>
            <a:picLocks noChangeAspect="1"/>
          </p:cNvPicPr>
          <p:nvPr/>
        </p:nvPicPr>
        <p:blipFill>
          <a:blip r:embed="rId3"/>
          <a:stretch>
            <a:fillRect/>
          </a:stretch>
        </p:blipFill>
        <p:spPr>
          <a:xfrm>
            <a:off x="4296000" y="1415737"/>
            <a:ext cx="4032000" cy="1716890"/>
          </a:xfrm>
          <a:prstGeom prst="rect">
            <a:avLst/>
          </a:prstGeom>
        </p:spPr>
      </p:pic>
      <p:pic>
        <p:nvPicPr>
          <p:cNvPr id="7" name="图片 6">
            <a:extLst>
              <a:ext uri="{FF2B5EF4-FFF2-40B4-BE49-F238E27FC236}">
                <a16:creationId xmlns:a16="http://schemas.microsoft.com/office/drawing/2014/main" id="{75E8A357-A5AE-FFA1-2EB9-F936E4CC16CC}"/>
              </a:ext>
            </a:extLst>
          </p:cNvPr>
          <p:cNvPicPr>
            <a:picLocks noChangeAspect="1"/>
          </p:cNvPicPr>
          <p:nvPr/>
        </p:nvPicPr>
        <p:blipFill>
          <a:blip r:embed="rId4"/>
          <a:stretch>
            <a:fillRect/>
          </a:stretch>
        </p:blipFill>
        <p:spPr>
          <a:xfrm>
            <a:off x="4152000" y="3256086"/>
            <a:ext cx="4231830" cy="3242530"/>
          </a:xfrm>
          <a:prstGeom prst="rect">
            <a:avLst/>
          </a:prstGeom>
        </p:spPr>
      </p:pic>
      <p:pic>
        <p:nvPicPr>
          <p:cNvPr id="14" name="图片 13">
            <a:extLst>
              <a:ext uri="{FF2B5EF4-FFF2-40B4-BE49-F238E27FC236}">
                <a16:creationId xmlns:a16="http://schemas.microsoft.com/office/drawing/2014/main" id="{205BD7A6-E0FC-97BA-A022-E1E8E321FF35}"/>
              </a:ext>
            </a:extLst>
          </p:cNvPr>
          <p:cNvPicPr>
            <a:picLocks noChangeAspect="1"/>
          </p:cNvPicPr>
          <p:nvPr/>
        </p:nvPicPr>
        <p:blipFill>
          <a:blip r:embed="rId5"/>
          <a:stretch>
            <a:fillRect/>
          </a:stretch>
        </p:blipFill>
        <p:spPr>
          <a:xfrm>
            <a:off x="264000" y="1619107"/>
            <a:ext cx="3420389" cy="4581000"/>
          </a:xfrm>
          <a:prstGeom prst="rect">
            <a:avLst/>
          </a:prstGeom>
        </p:spPr>
      </p:pic>
      <p:pic>
        <p:nvPicPr>
          <p:cNvPr id="17" name="图片 16">
            <a:extLst>
              <a:ext uri="{FF2B5EF4-FFF2-40B4-BE49-F238E27FC236}">
                <a16:creationId xmlns:a16="http://schemas.microsoft.com/office/drawing/2014/main" id="{C4AEEAB0-C735-B7E9-9152-ED1675F6A5DA}"/>
              </a:ext>
            </a:extLst>
          </p:cNvPr>
          <p:cNvPicPr>
            <a:picLocks noChangeAspect="1"/>
          </p:cNvPicPr>
          <p:nvPr/>
        </p:nvPicPr>
        <p:blipFill>
          <a:blip r:embed="rId6"/>
          <a:stretch>
            <a:fillRect/>
          </a:stretch>
        </p:blipFill>
        <p:spPr>
          <a:xfrm>
            <a:off x="8616000" y="1341000"/>
            <a:ext cx="3485239" cy="2966686"/>
          </a:xfrm>
          <a:prstGeom prst="rect">
            <a:avLst/>
          </a:prstGeom>
        </p:spPr>
      </p:pic>
    </p:spTree>
    <p:extLst>
      <p:ext uri="{BB962C8B-B14F-4D97-AF65-F5344CB8AC3E}">
        <p14:creationId xmlns:p14="http://schemas.microsoft.com/office/powerpoint/2010/main" val="48746860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56D0-4780-500C-6213-F6EBE444661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415F9AB-EE41-DA92-4CDE-D15A31A8E439}"/>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A1C1E33-4DD1-C317-803A-86C2A95C5B9B}"/>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496124BA-06E8-3C88-9C2D-99D7B1D793CB}"/>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A8117CE1-81DD-87DC-583A-1F147B96EE0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07AB16F0-8BE8-276E-17E8-902C45E4539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EA695F05-49C8-3D09-53DE-B11D0E0E429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5DADAEB-8ECA-6BE0-BB72-AE780E7778C0}"/>
              </a:ext>
            </a:extLst>
          </p:cNvPr>
          <p:cNvPicPr>
            <a:picLocks noChangeAspect="1"/>
          </p:cNvPicPr>
          <p:nvPr/>
        </p:nvPicPr>
        <p:blipFill>
          <a:blip r:embed="rId3"/>
          <a:stretch>
            <a:fillRect/>
          </a:stretch>
        </p:blipFill>
        <p:spPr>
          <a:xfrm>
            <a:off x="1128000" y="909000"/>
            <a:ext cx="9432000" cy="2701939"/>
          </a:xfrm>
          <a:prstGeom prst="rect">
            <a:avLst/>
          </a:prstGeom>
        </p:spPr>
      </p:pic>
      <p:sp>
        <p:nvSpPr>
          <p:cNvPr id="6" name="文本框 5">
            <a:extLst>
              <a:ext uri="{FF2B5EF4-FFF2-40B4-BE49-F238E27FC236}">
                <a16:creationId xmlns:a16="http://schemas.microsoft.com/office/drawing/2014/main" id="{DEB6B7AB-F852-B6F7-B995-E02EB81284B9}"/>
              </a:ext>
            </a:extLst>
          </p:cNvPr>
          <p:cNvSpPr txBox="1"/>
          <p:nvPr/>
        </p:nvSpPr>
        <p:spPr>
          <a:xfrm>
            <a:off x="120000" y="776514"/>
            <a:ext cx="110604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Motivation of InfoGoal: </a:t>
            </a:r>
          </a:p>
        </p:txBody>
      </p:sp>
      <p:sp>
        <p:nvSpPr>
          <p:cNvPr id="7" name="文本框 6">
            <a:extLst>
              <a:ext uri="{FF2B5EF4-FFF2-40B4-BE49-F238E27FC236}">
                <a16:creationId xmlns:a16="http://schemas.microsoft.com/office/drawing/2014/main" id="{8B637345-8A9F-A0F7-9776-A2AEC67EB51F}"/>
              </a:ext>
            </a:extLst>
          </p:cNvPr>
          <p:cNvSpPr txBox="1"/>
          <p:nvPr/>
        </p:nvSpPr>
        <p:spPr>
          <a:xfrm>
            <a:off x="126100" y="3558740"/>
            <a:ext cx="110604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Goal-Conditioned RL:</a:t>
            </a:r>
          </a:p>
        </p:txBody>
      </p:sp>
      <p:pic>
        <p:nvPicPr>
          <p:cNvPr id="9" name="图片 8">
            <a:extLst>
              <a:ext uri="{FF2B5EF4-FFF2-40B4-BE49-F238E27FC236}">
                <a16:creationId xmlns:a16="http://schemas.microsoft.com/office/drawing/2014/main" id="{33FC004C-0340-B021-959E-6D70E7E7681C}"/>
              </a:ext>
            </a:extLst>
          </p:cNvPr>
          <p:cNvPicPr>
            <a:picLocks noChangeAspect="1"/>
          </p:cNvPicPr>
          <p:nvPr/>
        </p:nvPicPr>
        <p:blipFill>
          <a:blip r:embed="rId4"/>
          <a:stretch>
            <a:fillRect/>
          </a:stretch>
        </p:blipFill>
        <p:spPr>
          <a:xfrm>
            <a:off x="570152" y="4397059"/>
            <a:ext cx="4464000" cy="1911207"/>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3A48037-3359-514A-96A2-55D118AB431D}"/>
                  </a:ext>
                </a:extLst>
              </p:cNvPr>
              <p:cNvSpPr txBox="1"/>
              <p:nvPr/>
            </p:nvSpPr>
            <p:spPr>
              <a:xfrm>
                <a:off x="5681151" y="3885567"/>
                <a:ext cx="6124574" cy="1754326"/>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Goal-conditioned RL (GCRL)</a:t>
                </a:r>
                <a:r>
                  <a:rPr lang="en-US" altLang="zh-CN" dirty="0">
                    <a:latin typeface="Times New Roman" panose="02020603050405020304" pitchFamily="18" charset="0"/>
                    <a:cs typeface="Times New Roman" panose="02020603050405020304" pitchFamily="18" charset="0"/>
                  </a:rPr>
                  <a:t> is a variant of RL that focuses on </a:t>
                </a:r>
                <a:r>
                  <a:rPr lang="en-US" altLang="zh-CN" b="1" dirty="0">
                    <a:latin typeface="Times New Roman" panose="02020603050405020304" pitchFamily="18" charset="0"/>
                    <a:cs typeface="Times New Roman" panose="02020603050405020304" pitchFamily="18" charset="0"/>
                  </a:rPr>
                  <a:t>reaching a specific goal</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zh-CN" altLang="en-US" b="1">
                        <a:latin typeface="Cambria Math" panose="02040503050406030204" pitchFamily="18" charset="0"/>
                      </a:rPr>
                      <m:t>𝐠</m:t>
                    </m:r>
                  </m:oMath>
                </a14:m>
                <a:r>
                  <a:rPr lang="en-US" altLang="zh-CN" dirty="0">
                    <a:latin typeface="Times New Roman" panose="02020603050405020304" pitchFamily="18" charset="0"/>
                    <a:cs typeface="Times New Roman" panose="02020603050405020304" pitchFamily="18" charset="0"/>
                  </a:rPr>
                  <a:t> drawn from a goal space </a:t>
                </a:r>
                <a14:m>
                  <m:oMath xmlns:m="http://schemas.openxmlformats.org/officeDocument/2006/math">
                    <m:r>
                      <a:rPr lang="zh-CN" altLang="en-US">
                        <a:latin typeface="Cambria Math" panose="02040503050406030204" pitchFamily="18" charset="0"/>
                      </a:rPr>
                      <m:t>𝒢</m:t>
                    </m:r>
                  </m:oMath>
                </a14:m>
                <a:r>
                  <a:rPr lang="en-US" altLang="zh-CN" dirty="0">
                    <a:latin typeface="Times New Roman" panose="02020603050405020304" pitchFamily="18" charset="0"/>
                    <a:cs typeface="Times New Roman" panose="02020603050405020304" pitchFamily="18" charset="0"/>
                  </a:rPr>
                  <a:t>.</a:t>
                </a:r>
              </a:p>
              <a:p>
                <a:r>
                  <a:rPr lang="en-US" altLang="zh-CN" b="1" dirty="0">
                    <a:latin typeface="Times New Roman" panose="02020603050405020304" pitchFamily="18" charset="0"/>
                    <a:cs typeface="Times New Roman" panose="02020603050405020304" pitchFamily="18" charset="0"/>
                  </a:rPr>
                  <a:t>Reward Function:</a:t>
                </a: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Value Functions:</a:t>
                </a:r>
                <a:endParaRPr lang="zh-CN" altLang="en-US" b="1"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33A48037-3359-514A-96A2-55D118AB431D}"/>
                  </a:ext>
                </a:extLst>
              </p:cNvPr>
              <p:cNvSpPr txBox="1">
                <a:spLocks noRot="1" noChangeAspect="1" noMove="1" noResize="1" noEditPoints="1" noAdjustHandles="1" noChangeArrowheads="1" noChangeShapeType="1" noTextEdit="1"/>
              </p:cNvSpPr>
              <p:nvPr/>
            </p:nvSpPr>
            <p:spPr>
              <a:xfrm>
                <a:off x="5681151" y="3885567"/>
                <a:ext cx="6124574" cy="1754326"/>
              </a:xfrm>
              <a:prstGeom prst="rect">
                <a:avLst/>
              </a:prstGeom>
              <a:blipFill>
                <a:blip r:embed="rId5"/>
                <a:stretch>
                  <a:fillRect l="-896" t="-1736" b="-4514"/>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3153C371-EE4D-0125-65D6-54CBA6ACA4BF}"/>
              </a:ext>
            </a:extLst>
          </p:cNvPr>
          <p:cNvPicPr>
            <a:picLocks noChangeAspect="1"/>
          </p:cNvPicPr>
          <p:nvPr/>
        </p:nvPicPr>
        <p:blipFill>
          <a:blip r:embed="rId6"/>
          <a:stretch>
            <a:fillRect/>
          </a:stretch>
        </p:blipFill>
        <p:spPr>
          <a:xfrm>
            <a:off x="7543595" y="4787625"/>
            <a:ext cx="3016405" cy="635033"/>
          </a:xfrm>
          <a:prstGeom prst="rect">
            <a:avLst/>
          </a:prstGeom>
        </p:spPr>
      </p:pic>
      <p:pic>
        <p:nvPicPr>
          <p:cNvPr id="20" name="图片 19">
            <a:extLst>
              <a:ext uri="{FF2B5EF4-FFF2-40B4-BE49-F238E27FC236}">
                <a16:creationId xmlns:a16="http://schemas.microsoft.com/office/drawing/2014/main" id="{EAEA312A-9406-3718-BC7F-FE896D4AC2B6}"/>
              </a:ext>
            </a:extLst>
          </p:cNvPr>
          <p:cNvPicPr>
            <a:picLocks noChangeAspect="1"/>
          </p:cNvPicPr>
          <p:nvPr/>
        </p:nvPicPr>
        <p:blipFill>
          <a:blip r:embed="rId7"/>
          <a:stretch>
            <a:fillRect/>
          </a:stretch>
        </p:blipFill>
        <p:spPr>
          <a:xfrm>
            <a:off x="7322395" y="5611340"/>
            <a:ext cx="4483330" cy="876345"/>
          </a:xfrm>
          <a:prstGeom prst="rect">
            <a:avLst/>
          </a:prstGeom>
        </p:spPr>
      </p:pic>
    </p:spTree>
    <p:extLst>
      <p:ext uri="{BB962C8B-B14F-4D97-AF65-F5344CB8AC3E}">
        <p14:creationId xmlns:p14="http://schemas.microsoft.com/office/powerpoint/2010/main" val="335212575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19C9F-0EEF-3872-473B-B5023A8D2E7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C24F788-C09B-B38B-F811-32905A0E48E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8D00E42-64FD-521F-913C-C3265476C882}"/>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9EA8D4EF-B552-AF6D-4059-766E9AE2BF8A}"/>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8957D92E-9B9F-4FCC-7CBD-C04E80A7B99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87363601-C31B-6A14-85C1-58F12BEB811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7A28BDA6-6DFB-A986-8909-AA3467CA94D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AF1173E-4850-7411-AE89-C57A1D20F47B}"/>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 4 Improved Objective With Temporal Supervision</a:t>
            </a:r>
          </a:p>
        </p:txBody>
      </p:sp>
      <p:cxnSp>
        <p:nvCxnSpPr>
          <p:cNvPr id="4" name="直接连接符 3">
            <a:extLst>
              <a:ext uri="{FF2B5EF4-FFF2-40B4-BE49-F238E27FC236}">
                <a16:creationId xmlns:a16="http://schemas.microsoft.com/office/drawing/2014/main" id="{5A9D1D14-4966-EAA4-6811-2D8F36A456E6}"/>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82AA685D-8AC1-33AC-E836-EE3A86DA9B8A}"/>
              </a:ext>
            </a:extLst>
          </p:cNvPr>
          <p:cNvPicPr>
            <a:picLocks noChangeAspect="1"/>
          </p:cNvPicPr>
          <p:nvPr/>
        </p:nvPicPr>
        <p:blipFill>
          <a:blip r:embed="rId3"/>
          <a:stretch>
            <a:fillRect/>
          </a:stretch>
        </p:blipFill>
        <p:spPr>
          <a:xfrm>
            <a:off x="696000" y="1409126"/>
            <a:ext cx="4752000" cy="5038382"/>
          </a:xfrm>
          <a:prstGeom prst="rect">
            <a:avLst/>
          </a:prstGeom>
        </p:spPr>
      </p:pic>
      <p:pic>
        <p:nvPicPr>
          <p:cNvPr id="13" name="图片 12">
            <a:extLst>
              <a:ext uri="{FF2B5EF4-FFF2-40B4-BE49-F238E27FC236}">
                <a16:creationId xmlns:a16="http://schemas.microsoft.com/office/drawing/2014/main" id="{0BFA5038-E3DE-0402-A67E-A9BE26746968}"/>
              </a:ext>
            </a:extLst>
          </p:cNvPr>
          <p:cNvPicPr>
            <a:picLocks noChangeAspect="1"/>
          </p:cNvPicPr>
          <p:nvPr/>
        </p:nvPicPr>
        <p:blipFill>
          <a:blip r:embed="rId4"/>
          <a:stretch>
            <a:fillRect/>
          </a:stretch>
        </p:blipFill>
        <p:spPr>
          <a:xfrm>
            <a:off x="6168000" y="2496969"/>
            <a:ext cx="4752000" cy="2816535"/>
          </a:xfrm>
          <a:prstGeom prst="rect">
            <a:avLst/>
          </a:prstGeom>
        </p:spPr>
      </p:pic>
    </p:spTree>
    <p:extLst>
      <p:ext uri="{BB962C8B-B14F-4D97-AF65-F5344CB8AC3E}">
        <p14:creationId xmlns:p14="http://schemas.microsoft.com/office/powerpoint/2010/main" val="277790873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44CAA-3934-7D3E-F559-99081B9CA5D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2CA14C0-5563-B17E-5595-87D93F61634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762EF3C1-BB9C-C19D-5356-E2D6A052AAF1}"/>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4D00D96D-51BF-4F74-0436-2037A339C370}"/>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2A3F105C-6115-A7EB-B76E-86E63083A58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C8A51BC-ADCC-307D-40E7-A8CBC5C46B4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61F9D2FF-7CF1-3C54-8AF4-60D7B304B8A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B86DADC-1837-A817-C3E4-3DB410BDC4D9}"/>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 5 Network Architecture of SPFT</a:t>
            </a:r>
          </a:p>
        </p:txBody>
      </p:sp>
      <p:cxnSp>
        <p:nvCxnSpPr>
          <p:cNvPr id="4" name="直接连接符 3">
            <a:extLst>
              <a:ext uri="{FF2B5EF4-FFF2-40B4-BE49-F238E27FC236}">
                <a16:creationId xmlns:a16="http://schemas.microsoft.com/office/drawing/2014/main" id="{5B953CBE-BDAE-DA0A-869B-706F5F91771E}"/>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A480DA69-D2CE-FCE7-775F-2EEA27BDF0F2}"/>
              </a:ext>
            </a:extLst>
          </p:cNvPr>
          <p:cNvPicPr>
            <a:picLocks noChangeAspect="1"/>
          </p:cNvPicPr>
          <p:nvPr/>
        </p:nvPicPr>
        <p:blipFill>
          <a:blip r:embed="rId3"/>
          <a:stretch>
            <a:fillRect/>
          </a:stretch>
        </p:blipFill>
        <p:spPr>
          <a:xfrm>
            <a:off x="190862" y="1667600"/>
            <a:ext cx="11424000" cy="4252941"/>
          </a:xfrm>
          <a:prstGeom prst="rect">
            <a:avLst/>
          </a:prstGeom>
        </p:spPr>
      </p:pic>
      <p:sp>
        <p:nvSpPr>
          <p:cNvPr id="7" name="矩形 6">
            <a:extLst>
              <a:ext uri="{FF2B5EF4-FFF2-40B4-BE49-F238E27FC236}">
                <a16:creationId xmlns:a16="http://schemas.microsoft.com/office/drawing/2014/main" id="{B8190A8E-CAC7-9ECD-C399-6637344202E7}"/>
              </a:ext>
            </a:extLst>
          </p:cNvPr>
          <p:cNvSpPr/>
          <p:nvPr/>
        </p:nvSpPr>
        <p:spPr>
          <a:xfrm>
            <a:off x="3216000" y="5625285"/>
            <a:ext cx="8640000" cy="5397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002858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204D198-AF13-6E4B-DF53-749858245794}"/>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Comparative Experiments</a:t>
            </a:r>
          </a:p>
        </p:txBody>
      </p:sp>
      <p:cxnSp>
        <p:nvCxnSpPr>
          <p:cNvPr id="4" name="直接连接符 3">
            <a:extLst>
              <a:ext uri="{FF2B5EF4-FFF2-40B4-BE49-F238E27FC236}">
                <a16:creationId xmlns:a16="http://schemas.microsoft.com/office/drawing/2014/main" id="{5E56D7D2-F3F6-D967-6B63-F85230D267D4}"/>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EAADDA65-80DA-59A8-9E16-042AEDFF5C83}"/>
              </a:ext>
            </a:extLst>
          </p:cNvPr>
          <p:cNvPicPr>
            <a:picLocks noChangeAspect="1"/>
          </p:cNvPicPr>
          <p:nvPr/>
        </p:nvPicPr>
        <p:blipFill>
          <a:blip r:embed="rId5"/>
          <a:stretch>
            <a:fillRect/>
          </a:stretch>
        </p:blipFill>
        <p:spPr>
          <a:xfrm>
            <a:off x="1848000" y="1339229"/>
            <a:ext cx="8976000" cy="4927385"/>
          </a:xfrm>
          <a:prstGeom prst="rect">
            <a:avLst/>
          </a:prstGeom>
        </p:spPr>
      </p:pic>
    </p:spTree>
    <p:extLst>
      <p:ext uri="{BB962C8B-B14F-4D97-AF65-F5344CB8AC3E}">
        <p14:creationId xmlns:p14="http://schemas.microsoft.com/office/powerpoint/2010/main" val="43434505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BACF1-8C96-0BA9-6B13-C6E22EF3FF9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61D4778-DA3B-DF15-6B7A-ED8F7FD1AA6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DCB947F-F623-223D-C6AF-A77ED489A31B}"/>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D58F17D-1C4A-C427-02C6-E94C0A7E9D7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560B2C2A-1DDC-AFF8-4F50-1A43A6F976B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7DFC6D9-4817-1BC8-F195-64F7DF7B6D7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E5ACA3C1-9B03-A77E-1616-A73AC782D95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EC1311BB-27A3-1C47-1DA6-6C5C92CC7C08}"/>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Comparative Experiments</a:t>
            </a:r>
          </a:p>
        </p:txBody>
      </p:sp>
      <p:cxnSp>
        <p:nvCxnSpPr>
          <p:cNvPr id="4" name="直接连接符 3">
            <a:extLst>
              <a:ext uri="{FF2B5EF4-FFF2-40B4-BE49-F238E27FC236}">
                <a16:creationId xmlns:a16="http://schemas.microsoft.com/office/drawing/2014/main" id="{EE9BC690-39FA-1885-8F8C-6E9AAE7D884C}"/>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7" name="图片 6">
            <a:extLst>
              <a:ext uri="{FF2B5EF4-FFF2-40B4-BE49-F238E27FC236}">
                <a16:creationId xmlns:a16="http://schemas.microsoft.com/office/drawing/2014/main" id="{98F08316-8323-666D-2841-D2EB1B74AE49}"/>
              </a:ext>
            </a:extLst>
          </p:cNvPr>
          <p:cNvPicPr>
            <a:picLocks noChangeAspect="1"/>
          </p:cNvPicPr>
          <p:nvPr/>
        </p:nvPicPr>
        <p:blipFill>
          <a:blip r:embed="rId5"/>
          <a:stretch>
            <a:fillRect/>
          </a:stretch>
        </p:blipFill>
        <p:spPr>
          <a:xfrm>
            <a:off x="912000" y="1515524"/>
            <a:ext cx="10487285" cy="4577476"/>
          </a:xfrm>
          <a:prstGeom prst="rect">
            <a:avLst/>
          </a:prstGeom>
        </p:spPr>
      </p:pic>
    </p:spTree>
    <p:extLst>
      <p:ext uri="{BB962C8B-B14F-4D97-AF65-F5344CB8AC3E}">
        <p14:creationId xmlns:p14="http://schemas.microsoft.com/office/powerpoint/2010/main" val="87931842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2CFE7-4571-C42F-BF66-71ACDA46BE1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692AD79-0B09-C2A9-3538-13A80ADC9EC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7D2D370-02E3-B305-7567-9E5AD2AA928B}"/>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9D7E8BCB-C714-535C-C8C6-BBF87AF61FD3}"/>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2912D33D-8C6E-C140-EB4F-CB89EA4626F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28C578D-CCA4-AB04-E28E-3B8C390D2FA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5B2C2FE-D878-2043-E1E7-05186684E51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6DFE968-40E1-399F-2B5A-CDCF5DFC4D30}"/>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Comparative Experiments</a:t>
            </a:r>
          </a:p>
        </p:txBody>
      </p:sp>
      <p:cxnSp>
        <p:nvCxnSpPr>
          <p:cNvPr id="4" name="直接连接符 3">
            <a:extLst>
              <a:ext uri="{FF2B5EF4-FFF2-40B4-BE49-F238E27FC236}">
                <a16:creationId xmlns:a16="http://schemas.microsoft.com/office/drawing/2014/main" id="{4A366E48-2641-177F-CA70-97C1BA9CCCFB}"/>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B877D437-FB9B-A550-201F-5D521651838F}"/>
              </a:ext>
            </a:extLst>
          </p:cNvPr>
          <p:cNvPicPr>
            <a:picLocks noChangeAspect="1"/>
          </p:cNvPicPr>
          <p:nvPr/>
        </p:nvPicPr>
        <p:blipFill>
          <a:blip r:embed="rId5"/>
          <a:stretch>
            <a:fillRect/>
          </a:stretch>
        </p:blipFill>
        <p:spPr>
          <a:xfrm>
            <a:off x="576000" y="1713126"/>
            <a:ext cx="11424000" cy="3853401"/>
          </a:xfrm>
          <a:prstGeom prst="rect">
            <a:avLst/>
          </a:prstGeom>
        </p:spPr>
      </p:pic>
    </p:spTree>
    <p:extLst>
      <p:ext uri="{BB962C8B-B14F-4D97-AF65-F5344CB8AC3E}">
        <p14:creationId xmlns:p14="http://schemas.microsoft.com/office/powerpoint/2010/main" val="11738105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BD8D9-F0EC-1849-8237-ED1B673FCEB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B7C898F-8AF3-7DDA-6292-A60777146EA8}"/>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76E629F-6405-3A63-F830-575C9C627BC3}"/>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9F33A408-10C2-C41B-7F64-1E92D0F599D2}"/>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46906E94-FBD9-4391-50FD-28E05A84335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05EE1C2E-A010-7A22-FE2F-AFA4B9A4698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DCDDDAA9-A928-559B-81C2-8538B95B1DD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5612151-76C2-603E-AC88-6666E484F9A3}"/>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2 Ablation Study</a:t>
            </a:r>
          </a:p>
        </p:txBody>
      </p:sp>
      <p:cxnSp>
        <p:nvCxnSpPr>
          <p:cNvPr id="4" name="直接连接符 3">
            <a:extLst>
              <a:ext uri="{FF2B5EF4-FFF2-40B4-BE49-F238E27FC236}">
                <a16:creationId xmlns:a16="http://schemas.microsoft.com/office/drawing/2014/main" id="{61FE4A2B-F3FC-0891-A28B-95422B12176D}"/>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9E2426BB-007B-6D63-9644-ECB46BAA78AC}"/>
              </a:ext>
            </a:extLst>
          </p:cNvPr>
          <p:cNvPicPr>
            <a:picLocks noChangeAspect="1"/>
          </p:cNvPicPr>
          <p:nvPr/>
        </p:nvPicPr>
        <p:blipFill>
          <a:blip r:embed="rId5"/>
          <a:stretch>
            <a:fillRect/>
          </a:stretch>
        </p:blipFill>
        <p:spPr>
          <a:xfrm>
            <a:off x="336001" y="1833816"/>
            <a:ext cx="5328000" cy="3920502"/>
          </a:xfrm>
          <a:prstGeom prst="rect">
            <a:avLst/>
          </a:prstGeom>
        </p:spPr>
      </p:pic>
      <p:pic>
        <p:nvPicPr>
          <p:cNvPr id="8" name="图片 7">
            <a:extLst>
              <a:ext uri="{FF2B5EF4-FFF2-40B4-BE49-F238E27FC236}">
                <a16:creationId xmlns:a16="http://schemas.microsoft.com/office/drawing/2014/main" id="{1A24701D-9A33-C1C3-E24F-3372B60924EC}"/>
              </a:ext>
            </a:extLst>
          </p:cNvPr>
          <p:cNvPicPr>
            <a:picLocks noChangeAspect="1"/>
          </p:cNvPicPr>
          <p:nvPr/>
        </p:nvPicPr>
        <p:blipFill>
          <a:blip r:embed="rId6"/>
          <a:stretch>
            <a:fillRect/>
          </a:stretch>
        </p:blipFill>
        <p:spPr>
          <a:xfrm>
            <a:off x="6168000" y="1797530"/>
            <a:ext cx="5040000" cy="3835753"/>
          </a:xfrm>
          <a:prstGeom prst="rect">
            <a:avLst/>
          </a:prstGeom>
        </p:spPr>
      </p:pic>
    </p:spTree>
    <p:extLst>
      <p:ext uri="{BB962C8B-B14F-4D97-AF65-F5344CB8AC3E}">
        <p14:creationId xmlns:p14="http://schemas.microsoft.com/office/powerpoint/2010/main" val="375372990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6626-6D77-CC30-BE65-98C42255029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17FDC29-1438-0E20-A089-1BDE9358C98D}"/>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57B100E-E238-DBAE-5A6A-E2A89FCC5FB0}"/>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F305D37-FB0C-A720-3F3E-395B320E86F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29EEC7F1-E6F9-0B21-DC1E-D73E19FFD82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F3A8B0E-7E99-97B4-F65D-1D9B552FD79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0B885A8-105A-1128-6961-47BBA391237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73EC2E3-194B-0F05-246E-046EE8EF0E3C}"/>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2 Ablation Study</a:t>
            </a:r>
          </a:p>
        </p:txBody>
      </p:sp>
      <p:cxnSp>
        <p:nvCxnSpPr>
          <p:cNvPr id="4" name="直接连接符 3">
            <a:extLst>
              <a:ext uri="{FF2B5EF4-FFF2-40B4-BE49-F238E27FC236}">
                <a16:creationId xmlns:a16="http://schemas.microsoft.com/office/drawing/2014/main" id="{951A95B9-D659-111A-74FD-1AA827BA6530}"/>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16E43B62-A548-B159-EF68-11867BD4B9F0}"/>
              </a:ext>
            </a:extLst>
          </p:cNvPr>
          <p:cNvPicPr>
            <a:picLocks noChangeAspect="1"/>
          </p:cNvPicPr>
          <p:nvPr/>
        </p:nvPicPr>
        <p:blipFill>
          <a:blip r:embed="rId5"/>
          <a:stretch>
            <a:fillRect/>
          </a:stretch>
        </p:blipFill>
        <p:spPr>
          <a:xfrm>
            <a:off x="696000" y="1773000"/>
            <a:ext cx="5042960" cy="4143908"/>
          </a:xfrm>
          <a:prstGeom prst="rect">
            <a:avLst/>
          </a:prstGeom>
        </p:spPr>
      </p:pic>
      <p:pic>
        <p:nvPicPr>
          <p:cNvPr id="9" name="图片 8">
            <a:extLst>
              <a:ext uri="{FF2B5EF4-FFF2-40B4-BE49-F238E27FC236}">
                <a16:creationId xmlns:a16="http://schemas.microsoft.com/office/drawing/2014/main" id="{331DB217-2D91-BB71-0F08-CF0D3264150F}"/>
              </a:ext>
            </a:extLst>
          </p:cNvPr>
          <p:cNvPicPr>
            <a:picLocks noChangeAspect="1"/>
          </p:cNvPicPr>
          <p:nvPr/>
        </p:nvPicPr>
        <p:blipFill>
          <a:blip r:embed="rId6"/>
          <a:stretch>
            <a:fillRect/>
          </a:stretch>
        </p:blipFill>
        <p:spPr>
          <a:xfrm>
            <a:off x="6453042" y="1658179"/>
            <a:ext cx="4698215" cy="4292546"/>
          </a:xfrm>
          <a:prstGeom prst="rect">
            <a:avLst/>
          </a:prstGeom>
        </p:spPr>
      </p:pic>
    </p:spTree>
    <p:extLst>
      <p:ext uri="{BB962C8B-B14F-4D97-AF65-F5344CB8AC3E}">
        <p14:creationId xmlns:p14="http://schemas.microsoft.com/office/powerpoint/2010/main" val="76923505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103F0-F549-7554-928F-3B0C4D59112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E891A32-18CD-AA57-CA4F-B076BC5A61F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FF9A797-6029-6DF1-4654-553F2380BB50}"/>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4FCB1102-8162-D323-69D1-190A4B868741}"/>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A9770D9D-7D65-DDD5-71F8-0510AD2E59A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D75C748-3567-669C-6E13-E57372BA9B2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9BE61732-D466-0B0F-3610-B79A743BE10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89195A8-F5DF-CDC3-DD70-E8DD08A8A839}"/>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3 Visualization</a:t>
            </a:r>
          </a:p>
        </p:txBody>
      </p:sp>
      <p:cxnSp>
        <p:nvCxnSpPr>
          <p:cNvPr id="4" name="直接连接符 3">
            <a:extLst>
              <a:ext uri="{FF2B5EF4-FFF2-40B4-BE49-F238E27FC236}">
                <a16:creationId xmlns:a16="http://schemas.microsoft.com/office/drawing/2014/main" id="{2A2B9ED2-C1CE-F172-632A-478BEB687CC6}"/>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145FE34D-8995-042C-B907-DC31F185CA73}"/>
              </a:ext>
            </a:extLst>
          </p:cNvPr>
          <p:cNvPicPr>
            <a:picLocks noChangeAspect="1"/>
          </p:cNvPicPr>
          <p:nvPr/>
        </p:nvPicPr>
        <p:blipFill>
          <a:blip r:embed="rId5"/>
          <a:stretch>
            <a:fillRect/>
          </a:stretch>
        </p:blipFill>
        <p:spPr>
          <a:xfrm>
            <a:off x="912000" y="1591340"/>
            <a:ext cx="10827773" cy="4662108"/>
          </a:xfrm>
          <a:prstGeom prst="rect">
            <a:avLst/>
          </a:prstGeom>
        </p:spPr>
      </p:pic>
    </p:spTree>
    <p:extLst>
      <p:ext uri="{BB962C8B-B14F-4D97-AF65-F5344CB8AC3E}">
        <p14:creationId xmlns:p14="http://schemas.microsoft.com/office/powerpoint/2010/main" val="13212721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10A2B-330F-E307-AA15-7CEEE36DE66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7254064-A1A0-601C-56E0-EC3AAF86BA0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1EB401E-8B10-9234-4625-F55B4BAE2D5B}"/>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6A784168-4745-AE7A-DA70-E072DA810D23}"/>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05A77C6A-CC01-1A6A-10AB-CEC1EB598BB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54E74BE-C606-DB4E-A4D3-4DF8F044916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3B6A8764-A364-2B49-1FEA-24FE26AB720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69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9812B87-6C5F-8B76-1F7D-D33579BE1F0A}"/>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3 Visualization</a:t>
            </a:r>
          </a:p>
        </p:txBody>
      </p:sp>
      <p:cxnSp>
        <p:nvCxnSpPr>
          <p:cNvPr id="4" name="直接连接符 3">
            <a:extLst>
              <a:ext uri="{FF2B5EF4-FFF2-40B4-BE49-F238E27FC236}">
                <a16:creationId xmlns:a16="http://schemas.microsoft.com/office/drawing/2014/main" id="{EDD2CF77-9450-74D0-37FB-D1F7594609AB}"/>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3F9CFD47-45F6-AC8F-FFBA-444EFA439930}"/>
              </a:ext>
            </a:extLst>
          </p:cNvPr>
          <p:cNvPicPr>
            <a:picLocks noChangeAspect="1"/>
          </p:cNvPicPr>
          <p:nvPr/>
        </p:nvPicPr>
        <p:blipFill>
          <a:blip r:embed="rId5"/>
          <a:stretch>
            <a:fillRect/>
          </a:stretch>
        </p:blipFill>
        <p:spPr>
          <a:xfrm>
            <a:off x="303336" y="1773000"/>
            <a:ext cx="11496000" cy="3934522"/>
          </a:xfrm>
          <a:prstGeom prst="rect">
            <a:avLst/>
          </a:prstGeom>
        </p:spPr>
      </p:pic>
    </p:spTree>
    <p:extLst>
      <p:ext uri="{BB962C8B-B14F-4D97-AF65-F5344CB8AC3E}">
        <p14:creationId xmlns:p14="http://schemas.microsoft.com/office/powerpoint/2010/main" val="308320500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70</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1481455" y="1047940"/>
            <a:ext cx="9215755" cy="2984563"/>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1769482" y="765397"/>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p>
        </p:txBody>
      </p:sp>
      <p:sp>
        <p:nvSpPr>
          <p:cNvPr id="6" name="矩形 5"/>
          <p:cNvSpPr/>
          <p:nvPr/>
        </p:nvSpPr>
        <p:spPr>
          <a:xfrm>
            <a:off x="1487805" y="4826320"/>
            <a:ext cx="9215755" cy="155468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p:cNvSpPr/>
          <p:nvPr/>
        </p:nvSpPr>
        <p:spPr>
          <a:xfrm>
            <a:off x="1770195" y="460356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p>
        </p:txBody>
      </p:sp>
      <p:sp>
        <p:nvSpPr>
          <p:cNvPr id="8" name="文本框 7"/>
          <p:cNvSpPr txBox="1"/>
          <p:nvPr/>
        </p:nvSpPr>
        <p:spPr>
          <a:xfrm>
            <a:off x="1465580" y="4908235"/>
            <a:ext cx="9309735" cy="901700"/>
          </a:xfrm>
          <a:prstGeom prst="rect">
            <a:avLst/>
          </a:prstGeom>
          <a:noFill/>
        </p:spPr>
        <p:txBody>
          <a:bodyPr wrap="square">
            <a:no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latin typeface="Times New Roman" panose="02020603050405020304" pitchFamily="18" charset="0"/>
                <a:cs typeface="Times New Roman" panose="02020603050405020304" pitchFamily="18" charset="0"/>
              </a:rPr>
              <a:t>Future work will explore integrating frequency-domain representation learning with hierarchical RL and model-based policy optimization, as well as applying the approach to visual and multi-agent settings where long-term reasoning is critical.</a:t>
            </a:r>
          </a:p>
        </p:txBody>
      </p:sp>
      <p:sp>
        <p:nvSpPr>
          <p:cNvPr id="9" name="文本框 8"/>
          <p:cNvSpPr txBox="1"/>
          <p:nvPr/>
        </p:nvSpPr>
        <p:spPr>
          <a:xfrm>
            <a:off x="1466215" y="1039050"/>
            <a:ext cx="9231630" cy="1715135"/>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latin typeface="Times New Roman" panose="02020603050405020304" pitchFamily="18" charset="0"/>
                <a:cs typeface="Times New Roman" panose="02020603050405020304" pitchFamily="18" charset="0"/>
              </a:rPr>
              <a:t>The proposed State Sequences Prediction via Fourier Transform (SPF) framework introduces a novel frequency-domain perspective for reinforcement learning representation.</a:t>
            </a:r>
          </a:p>
          <a:p>
            <a:pPr algn="just">
              <a:lnSpc>
                <a:spcPct val="150000"/>
              </a:lnSpc>
            </a:pPr>
            <a:r>
              <a:rPr lang="en-US" altLang="zh-CN" dirty="0">
                <a:latin typeface="Times New Roman" panose="02020603050405020304" pitchFamily="18" charset="0"/>
                <a:cs typeface="Times New Roman" panose="02020603050405020304" pitchFamily="18" charset="0"/>
              </a:rPr>
              <a:t>By predicting the Fourier transform of future state sequences, the model effectively captures long-term temporal dependencies and global structural patterns, overcoming the limitations of time-domain prediction methods.</a:t>
            </a:r>
          </a:p>
          <a:p>
            <a:pPr algn="just">
              <a:lnSpc>
                <a:spcPct val="150000"/>
              </a:lnSpc>
            </a:pPr>
            <a:r>
              <a:rPr lang="en-US" altLang="zh-CN" dirty="0">
                <a:latin typeface="Times New Roman" panose="02020603050405020304" pitchFamily="18" charset="0"/>
                <a:cs typeface="Times New Roman" panose="02020603050405020304" pitchFamily="18" charset="0"/>
              </a:rPr>
              <a:t>The recursive TD-style frequency loss enables lightweight implementation and improved sample efficiency, leading to faster convergence and better foresight in complex environments.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06730" y="1960245"/>
            <a:ext cx="13298805" cy="2045335"/>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127760" y="2102755"/>
              <a:ext cx="10008870" cy="130733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Neighboring State-Aware Policy for Deep</a:t>
              </a:r>
            </a:p>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Reinforcement Learning</a:t>
              </a:r>
            </a:p>
          </p:txBody>
        </p:sp>
        <p:sp>
          <p:nvSpPr>
            <p:cNvPr id="3" name="文本框 2"/>
            <p:cNvSpPr txBox="1"/>
            <p:nvPr/>
          </p:nvSpPr>
          <p:spPr>
            <a:xfrm>
              <a:off x="1579628" y="3582911"/>
              <a:ext cx="9362440" cy="337133"/>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Meng Xu, </a:t>
              </a:r>
              <a:r>
                <a:rPr lang="en-US" altLang="zh-CN" sz="1600" dirty="0" err="1">
                  <a:solidFill>
                    <a:schemeClr val="bg1"/>
                  </a:solidFill>
                  <a:latin typeface="Times New Roman" panose="02020603050405020304" pitchFamily="18" charset="0"/>
                  <a:cs typeface="Times New Roman" panose="02020603050405020304" pitchFamily="18" charset="0"/>
                </a:rPr>
                <a:t>Xinhong</a:t>
              </a:r>
              <a:r>
                <a:rPr lang="en-US" altLang="zh-CN" sz="1600" dirty="0">
                  <a:solidFill>
                    <a:schemeClr val="bg1"/>
                  </a:solidFill>
                  <a:latin typeface="Times New Roman" panose="02020603050405020304" pitchFamily="18" charset="0"/>
                  <a:cs typeface="Times New Roman" panose="02020603050405020304" pitchFamily="18" charset="0"/>
                </a:rPr>
                <a:t> Chen, </a:t>
              </a:r>
              <a:r>
                <a:rPr lang="en-US" altLang="zh-CN" sz="1600" dirty="0" err="1">
                  <a:solidFill>
                    <a:schemeClr val="bg1"/>
                  </a:solidFill>
                  <a:latin typeface="Times New Roman" panose="02020603050405020304" pitchFamily="18" charset="0"/>
                  <a:cs typeface="Times New Roman" panose="02020603050405020304" pitchFamily="18" charset="0"/>
                </a:rPr>
                <a:t>Guanyi</a:t>
              </a:r>
              <a:r>
                <a:rPr lang="en-US" altLang="zh-CN" sz="1600" dirty="0">
                  <a:solidFill>
                    <a:schemeClr val="bg1"/>
                  </a:solidFill>
                  <a:latin typeface="Times New Roman" panose="02020603050405020304" pitchFamily="18" charset="0"/>
                  <a:cs typeface="Times New Roman" panose="02020603050405020304" pitchFamily="18" charset="0"/>
                </a:rPr>
                <a:t> Zhao, Zihao Wen, Weiwei Fu, and Jianping Wang, Fellow, IEEE</a:t>
              </a: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11000124" cy="1477328"/>
          </a:xfrm>
          <a:prstGeom prst="rect">
            <a:avLst/>
          </a:prstGeom>
          <a:noFill/>
        </p:spPr>
        <p:txBody>
          <a:bodyPr wrap="square" rtlCol="0">
            <a:spAutoFit/>
          </a:bodyPr>
          <a:lstStyle/>
          <a:p>
            <a:pPr algn="just"/>
            <a:r>
              <a:rPr lang="en-US" altLang="zh-CN" b="1" dirty="0">
                <a:latin typeface="Times New Roman" panose="02020603050405020304" pitchFamily="18" charset="0"/>
                <a:cs typeface="Times New Roman" panose="02020603050405020304" pitchFamily="18" charset="0"/>
                <a:sym typeface="+mn-ea"/>
              </a:rPr>
              <a:t>This paper was published in</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IEEE Transactions on Neural Networks and Learning Systems (IF: 8.9) </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gn="just"/>
            <a:r>
              <a:rPr lang="en-US" altLang="zh-CN" b="1" dirty="0">
                <a:latin typeface="Times New Roman" panose="02020603050405020304" pitchFamily="18" charset="0"/>
                <a:cs typeface="Times New Roman" panose="02020603050405020304" pitchFamily="18" charset="0"/>
                <a:sym typeface="+mn-ea"/>
              </a:rPr>
              <a:t>Published Time:</a:t>
            </a:r>
            <a:r>
              <a:rPr lang="en-US" altLang="zh-CN" dirty="0">
                <a:latin typeface="Times New Roman" panose="02020603050405020304" pitchFamily="18" charset="0"/>
                <a:cs typeface="Times New Roman" panose="02020603050405020304" pitchFamily="18" charset="0"/>
                <a:sym typeface="+mn-ea"/>
              </a:rPr>
              <a:t> 2025</a:t>
            </a:r>
          </a:p>
          <a:p>
            <a:pPr algn="just"/>
            <a:r>
              <a:rPr lang="en-US" altLang="zh-CN" b="1" dirty="0">
                <a:latin typeface="Times New Roman" panose="02020603050405020304" pitchFamily="18" charset="0"/>
                <a:cs typeface="Times New Roman" panose="02020603050405020304" pitchFamily="18" charset="0"/>
                <a:sym typeface="+mn-ea"/>
              </a:rPr>
              <a:t>Reference:</a:t>
            </a:r>
            <a:r>
              <a:rPr lang="en-US" altLang="zh-CN"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rPr>
              <a:t>M. Xu, X. Chen, G. Zhao, Z. Wen, W. Fu and J. Wang, "Neighboring State-Aware Policy for Deep Reinforcement Learning," in IEEE Transactions on Neural Networks and Learning Systems, vol. 36, no. 10, pp. 18188-18202, Oct. 2025,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10.1109/TNNLS.2025.3581217.</a:t>
            </a: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BD44-D26E-AB3F-B079-486AE1B33C4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FAD2C12-2827-0F99-8900-AD245ED9CB8B}"/>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87DDACA-4684-84CD-C0FB-4CB0EEE1D9BD}"/>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CFBDEA49-1964-85EB-73B2-AA7B9E31CDDB}"/>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7F90CAE3-D9E5-0F1A-0F93-1DC5D3AE651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95EDE0B7-5271-22EC-AA11-927944D74DE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54F7E5CF-1881-74E2-1F85-2B3B9050295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6A24A0F-AA00-792D-E908-267F474792D9}"/>
              </a:ext>
            </a:extLst>
          </p:cNvPr>
          <p:cNvSpPr txBox="1"/>
          <p:nvPr/>
        </p:nvSpPr>
        <p:spPr>
          <a:xfrm>
            <a:off x="497205" y="847090"/>
            <a:ext cx="11060430" cy="225298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Challenge: </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Most deep reinforcement learning (DRL) algorithms make decisions based solely on the current state, ignoring temporal dependencies and neighboring state transitions.</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short-sighted policy design often results in suboptimal behaviors, such as oscillations or failure to plan for delayed rewards.</a:t>
            </a:r>
          </a:p>
        </p:txBody>
      </p:sp>
      <p:sp>
        <p:nvSpPr>
          <p:cNvPr id="2" name="文本框 1">
            <a:extLst>
              <a:ext uri="{FF2B5EF4-FFF2-40B4-BE49-F238E27FC236}">
                <a16:creationId xmlns:a16="http://schemas.microsoft.com/office/drawing/2014/main" id="{E2CAFAFF-FA09-7338-FB07-1AFECB71F7ED}"/>
              </a:ext>
            </a:extLst>
          </p:cNvPr>
          <p:cNvSpPr txBox="1"/>
          <p:nvPr/>
        </p:nvSpPr>
        <p:spPr>
          <a:xfrm>
            <a:off x="479376" y="3276681"/>
            <a:ext cx="11060430" cy="317631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Method:</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Proposes a Neighboring State-Aware Policy (NSP) framework that explicitly integrates neighboring state sequences into policy learning.</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NSP leverages n-step neighboring states (past and future) to construct a temporal neighborhood representation, capturing both local dynamics and transition smoothness.</a:t>
            </a:r>
          </a:p>
          <a:p>
            <a:pPr marL="342900" indent="-34290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method employs a dual-encoder architecture and combines their embeddings through attention-based fusion, enabling temporally consistent and globally optimal policy learning..</a:t>
            </a:r>
          </a:p>
        </p:txBody>
      </p:sp>
    </p:spTree>
    <p:extLst>
      <p:ext uri="{BB962C8B-B14F-4D97-AF65-F5344CB8AC3E}">
        <p14:creationId xmlns:p14="http://schemas.microsoft.com/office/powerpoint/2010/main" val="27492269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EBD12-D4BD-E92F-BE1F-5F9EC99FFB3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35522C5-E249-0F0B-450F-FBEBD20BAF98}"/>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B79C1C8-34BC-301F-FF96-8FF94E0E4F69}"/>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55E277C7-7724-D6D6-CDB2-74BC5ED9DCC0}"/>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6806C40-E40F-A36D-EC73-B74328D4F6D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22AE215-605E-5C0F-9596-7800E51FABA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8F9F0127-545A-E96F-9E06-1BF54E88C226}"/>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9F67CAF-2D63-AE1F-14D4-B8D31B8F6BA0}"/>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Overview of Our Perspective</a:t>
            </a:r>
          </a:p>
        </p:txBody>
      </p:sp>
      <p:cxnSp>
        <p:nvCxnSpPr>
          <p:cNvPr id="4" name="直接连接符 3">
            <a:extLst>
              <a:ext uri="{FF2B5EF4-FFF2-40B4-BE49-F238E27FC236}">
                <a16:creationId xmlns:a16="http://schemas.microsoft.com/office/drawing/2014/main" id="{A9EFC1E1-00BA-A6C0-C05C-3C362DC814D3}"/>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7" name="图片 6">
            <a:extLst>
              <a:ext uri="{FF2B5EF4-FFF2-40B4-BE49-F238E27FC236}">
                <a16:creationId xmlns:a16="http://schemas.microsoft.com/office/drawing/2014/main" id="{B2E75014-3912-165C-E881-A97C93534A9A}"/>
              </a:ext>
            </a:extLst>
          </p:cNvPr>
          <p:cNvPicPr>
            <a:picLocks noChangeAspect="1"/>
          </p:cNvPicPr>
          <p:nvPr/>
        </p:nvPicPr>
        <p:blipFill>
          <a:blip r:embed="rId3"/>
          <a:stretch>
            <a:fillRect/>
          </a:stretch>
        </p:blipFill>
        <p:spPr>
          <a:xfrm>
            <a:off x="3078332" y="2377049"/>
            <a:ext cx="5681667" cy="3310799"/>
          </a:xfrm>
          <a:prstGeom prst="rect">
            <a:avLst/>
          </a:prstGeom>
        </p:spPr>
      </p:pic>
    </p:spTree>
    <p:extLst>
      <p:ext uri="{BB962C8B-B14F-4D97-AF65-F5344CB8AC3E}">
        <p14:creationId xmlns:p14="http://schemas.microsoft.com/office/powerpoint/2010/main" val="87967782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8D5F1-5733-80EF-A3FA-2BB60652002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33D4028-6297-D3DE-8C96-6C7A746B5B97}"/>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E041559D-CED9-79D6-F96C-C2F3FCD5CCAA}"/>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7E119A8A-E023-7ADD-6B72-B941DF001F72}"/>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95114154-1FE3-F117-DA49-3F6CB64355D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7C0611E-C615-2CBD-D23E-6744A9F0096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E37D8787-E516-0A7D-AD91-51A6D2D5B6D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FC154AD-DC7A-CEF9-B13E-E95FC755E4F8}"/>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Overview of Our Perspective</a:t>
            </a:r>
          </a:p>
        </p:txBody>
      </p:sp>
      <p:cxnSp>
        <p:nvCxnSpPr>
          <p:cNvPr id="4" name="直接连接符 3">
            <a:extLst>
              <a:ext uri="{FF2B5EF4-FFF2-40B4-BE49-F238E27FC236}">
                <a16:creationId xmlns:a16="http://schemas.microsoft.com/office/drawing/2014/main" id="{CF9CC2FD-8A02-3F83-545B-A2EF99EDC0C6}"/>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C63889DC-E137-DE07-1A74-9C004785355D}"/>
              </a:ext>
            </a:extLst>
          </p:cNvPr>
          <p:cNvPicPr>
            <a:picLocks noChangeAspect="1"/>
          </p:cNvPicPr>
          <p:nvPr/>
        </p:nvPicPr>
        <p:blipFill>
          <a:blip r:embed="rId3"/>
          <a:stretch>
            <a:fillRect/>
          </a:stretch>
        </p:blipFill>
        <p:spPr>
          <a:xfrm>
            <a:off x="939535" y="1629000"/>
            <a:ext cx="10312930" cy="4635738"/>
          </a:xfrm>
          <a:prstGeom prst="rect">
            <a:avLst/>
          </a:prstGeom>
        </p:spPr>
      </p:pic>
    </p:spTree>
    <p:extLst>
      <p:ext uri="{BB962C8B-B14F-4D97-AF65-F5344CB8AC3E}">
        <p14:creationId xmlns:p14="http://schemas.microsoft.com/office/powerpoint/2010/main" val="37894403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FD1B9-F6D1-588A-F1F5-D033591910D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AF5D5AF-C5DB-01C0-7AD5-0C21D1811F1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6CF617F-A42E-E33C-4E10-DCE599FB58AA}"/>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4ECDAEDC-2BD1-4E44-AF34-A375F99699D8}"/>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4F1DC694-8D47-578A-AC51-C740AC7DB4E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AADDADE8-B24A-2D24-17F5-17787F6E3B2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18255D27-1BC4-F4E0-B115-B80C1CBBDE2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4FA4158-89AA-2728-6B46-B6D3845AD4E7}"/>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2 Training Procedure of Our Perspective</a:t>
            </a:r>
          </a:p>
        </p:txBody>
      </p:sp>
      <p:cxnSp>
        <p:nvCxnSpPr>
          <p:cNvPr id="4" name="直接连接符 3">
            <a:extLst>
              <a:ext uri="{FF2B5EF4-FFF2-40B4-BE49-F238E27FC236}">
                <a16:creationId xmlns:a16="http://schemas.microsoft.com/office/drawing/2014/main" id="{CAFD13B0-0B35-E131-D932-F2C033AB2A0F}"/>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D6FD37A3-D048-B866-EFBB-114FCC16E2E0}"/>
              </a:ext>
            </a:extLst>
          </p:cNvPr>
          <p:cNvSpPr txBox="1"/>
          <p:nvPr/>
        </p:nvSpPr>
        <p:spPr>
          <a:xfrm>
            <a:off x="120000" y="1269000"/>
            <a:ext cx="110604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Collecting Samples</a:t>
            </a:r>
          </a:p>
        </p:txBody>
      </p:sp>
      <p:pic>
        <p:nvPicPr>
          <p:cNvPr id="7" name="图片 6">
            <a:extLst>
              <a:ext uri="{FF2B5EF4-FFF2-40B4-BE49-F238E27FC236}">
                <a16:creationId xmlns:a16="http://schemas.microsoft.com/office/drawing/2014/main" id="{E84E1BE7-0219-71DD-F806-A6963D3B794A}"/>
              </a:ext>
            </a:extLst>
          </p:cNvPr>
          <p:cNvPicPr>
            <a:picLocks noChangeAspect="1"/>
          </p:cNvPicPr>
          <p:nvPr/>
        </p:nvPicPr>
        <p:blipFill>
          <a:blip r:embed="rId3"/>
          <a:stretch>
            <a:fillRect/>
          </a:stretch>
        </p:blipFill>
        <p:spPr>
          <a:xfrm>
            <a:off x="4008000" y="1776304"/>
            <a:ext cx="4320000" cy="4467646"/>
          </a:xfrm>
          <a:prstGeom prst="rect">
            <a:avLst/>
          </a:prstGeom>
        </p:spPr>
      </p:pic>
    </p:spTree>
    <p:extLst>
      <p:ext uri="{BB962C8B-B14F-4D97-AF65-F5344CB8AC3E}">
        <p14:creationId xmlns:p14="http://schemas.microsoft.com/office/powerpoint/2010/main" val="151818430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05CC1-BE47-DA6B-AAA4-D99103F149B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2A76185-6F63-5F41-B914-8DF11D6CB95E}"/>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1BC36A90-64EC-1F03-8B0D-43E1C5697DE4}"/>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19474A49-BF4F-5A8E-42F4-1D6646CE4DB4}"/>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EDCB507B-6A2F-1713-7C21-60571BC4C41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77643664-D100-D81C-4727-EB1EE14AA3E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5766DCD3-5910-C28B-456C-86EDDFE255A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79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51814B8-A67A-343E-3B7F-E72B50EAC954}"/>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2 Training Procedure of Our Perspective</a:t>
            </a:r>
          </a:p>
        </p:txBody>
      </p:sp>
      <p:cxnSp>
        <p:nvCxnSpPr>
          <p:cNvPr id="4" name="直接连接符 3">
            <a:extLst>
              <a:ext uri="{FF2B5EF4-FFF2-40B4-BE49-F238E27FC236}">
                <a16:creationId xmlns:a16="http://schemas.microsoft.com/office/drawing/2014/main" id="{B7367DC4-154C-0E22-CB4A-17D697708EC9}"/>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482706FC-2550-11D3-F971-E8FCE007BDCB}"/>
              </a:ext>
            </a:extLst>
          </p:cNvPr>
          <p:cNvSpPr txBox="1"/>
          <p:nvPr/>
        </p:nvSpPr>
        <p:spPr>
          <a:xfrm>
            <a:off x="120000" y="1269000"/>
            <a:ext cx="110604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Updating DRL Models</a:t>
            </a:r>
          </a:p>
        </p:txBody>
      </p:sp>
      <p:pic>
        <p:nvPicPr>
          <p:cNvPr id="6" name="图片 5">
            <a:extLst>
              <a:ext uri="{FF2B5EF4-FFF2-40B4-BE49-F238E27FC236}">
                <a16:creationId xmlns:a16="http://schemas.microsoft.com/office/drawing/2014/main" id="{89A75449-7F8E-D064-CBAE-9A73FE2DCE4C}"/>
              </a:ext>
            </a:extLst>
          </p:cNvPr>
          <p:cNvPicPr>
            <a:picLocks noChangeAspect="1"/>
          </p:cNvPicPr>
          <p:nvPr/>
        </p:nvPicPr>
        <p:blipFill>
          <a:blip r:embed="rId3"/>
          <a:stretch>
            <a:fillRect/>
          </a:stretch>
        </p:blipFill>
        <p:spPr>
          <a:xfrm>
            <a:off x="192000" y="2144218"/>
            <a:ext cx="3888000" cy="2969930"/>
          </a:xfrm>
          <a:prstGeom prst="rect">
            <a:avLst/>
          </a:prstGeom>
        </p:spPr>
      </p:pic>
      <p:pic>
        <p:nvPicPr>
          <p:cNvPr id="12" name="图片 11">
            <a:extLst>
              <a:ext uri="{FF2B5EF4-FFF2-40B4-BE49-F238E27FC236}">
                <a16:creationId xmlns:a16="http://schemas.microsoft.com/office/drawing/2014/main" id="{E9D05568-5DA2-682D-7895-8D5B95F6BADA}"/>
              </a:ext>
            </a:extLst>
          </p:cNvPr>
          <p:cNvPicPr>
            <a:picLocks noChangeAspect="1"/>
          </p:cNvPicPr>
          <p:nvPr/>
        </p:nvPicPr>
        <p:blipFill>
          <a:blip r:embed="rId4"/>
          <a:stretch>
            <a:fillRect/>
          </a:stretch>
        </p:blipFill>
        <p:spPr>
          <a:xfrm>
            <a:off x="4368000" y="1671039"/>
            <a:ext cx="3816000" cy="4411069"/>
          </a:xfrm>
          <a:prstGeom prst="rect">
            <a:avLst/>
          </a:prstGeom>
        </p:spPr>
      </p:pic>
      <p:pic>
        <p:nvPicPr>
          <p:cNvPr id="14" name="图片 13">
            <a:extLst>
              <a:ext uri="{FF2B5EF4-FFF2-40B4-BE49-F238E27FC236}">
                <a16:creationId xmlns:a16="http://schemas.microsoft.com/office/drawing/2014/main" id="{77E30F6C-7AF2-6EA3-B6D1-09FCD4719003}"/>
              </a:ext>
            </a:extLst>
          </p:cNvPr>
          <p:cNvPicPr>
            <a:picLocks noChangeAspect="1"/>
          </p:cNvPicPr>
          <p:nvPr/>
        </p:nvPicPr>
        <p:blipFill>
          <a:blip r:embed="rId5"/>
          <a:stretch>
            <a:fillRect/>
          </a:stretch>
        </p:blipFill>
        <p:spPr>
          <a:xfrm>
            <a:off x="8256000" y="3321765"/>
            <a:ext cx="3703803" cy="1209308"/>
          </a:xfrm>
          <a:prstGeom prst="rect">
            <a:avLst/>
          </a:prstGeom>
        </p:spPr>
      </p:pic>
    </p:spTree>
    <p:extLst>
      <p:ext uri="{BB962C8B-B14F-4D97-AF65-F5344CB8AC3E}">
        <p14:creationId xmlns:p14="http://schemas.microsoft.com/office/powerpoint/2010/main" val="161938140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Sufficient Goal Representation</a:t>
            </a:r>
          </a:p>
        </p:txBody>
      </p:sp>
      <p:cxnSp>
        <p:nvCxnSpPr>
          <p:cNvPr id="6" name="直接连接符 5"/>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53F0E40A-BA58-7426-C21B-EE3CB7757A33}"/>
              </a:ext>
            </a:extLst>
          </p:cNvPr>
          <p:cNvPicPr>
            <a:picLocks noChangeAspect="1"/>
          </p:cNvPicPr>
          <p:nvPr/>
        </p:nvPicPr>
        <p:blipFill>
          <a:blip r:embed="rId3"/>
          <a:stretch>
            <a:fillRect/>
          </a:stretch>
        </p:blipFill>
        <p:spPr>
          <a:xfrm>
            <a:off x="408000" y="1986595"/>
            <a:ext cx="5580251" cy="3388214"/>
          </a:xfrm>
          <a:prstGeom prst="rect">
            <a:avLst/>
          </a:prstGeom>
        </p:spPr>
      </p:pic>
      <p:pic>
        <p:nvPicPr>
          <p:cNvPr id="3" name="图片 2">
            <a:extLst>
              <a:ext uri="{FF2B5EF4-FFF2-40B4-BE49-F238E27FC236}">
                <a16:creationId xmlns:a16="http://schemas.microsoft.com/office/drawing/2014/main" id="{F927809D-9C64-5A3F-497C-483DE2D63285}"/>
              </a:ext>
            </a:extLst>
          </p:cNvPr>
          <p:cNvPicPr>
            <a:picLocks noChangeAspect="1"/>
          </p:cNvPicPr>
          <p:nvPr/>
        </p:nvPicPr>
        <p:blipFill>
          <a:blip r:embed="rId4"/>
          <a:stretch>
            <a:fillRect/>
          </a:stretch>
        </p:blipFill>
        <p:spPr>
          <a:xfrm>
            <a:off x="6456000" y="2439291"/>
            <a:ext cx="5112000" cy="2482822"/>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71EF3-33A0-D439-557D-72B60E432B8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47E75BB-8225-D4D9-F32D-DC6F3F7BBB60}"/>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3DA0CF1-7931-D4F9-6560-ED19C2A96405}"/>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7B7F0EC1-9089-B336-3F24-019B1CF4A80C}"/>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F9D9BF2-9303-607F-B055-C2140E59129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42A750C-4D27-C68C-05D6-50CD28834D8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1924CECC-D869-8B0C-39ED-5DD1EB8863A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1249487-B02B-D068-B6FD-AFE836484409}"/>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3 2-D CNN-Based Approach for Neighboring State</a:t>
            </a:r>
          </a:p>
        </p:txBody>
      </p:sp>
      <p:cxnSp>
        <p:nvCxnSpPr>
          <p:cNvPr id="4" name="直接连接符 3">
            <a:extLst>
              <a:ext uri="{FF2B5EF4-FFF2-40B4-BE49-F238E27FC236}">
                <a16:creationId xmlns:a16="http://schemas.microsoft.com/office/drawing/2014/main" id="{B93E7104-C20F-FD46-057E-4913F68BFFE6}"/>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7" name="图片 6">
            <a:extLst>
              <a:ext uri="{FF2B5EF4-FFF2-40B4-BE49-F238E27FC236}">
                <a16:creationId xmlns:a16="http://schemas.microsoft.com/office/drawing/2014/main" id="{1D178FCD-8CEB-CD49-A02B-3CBDD1381662}"/>
              </a:ext>
            </a:extLst>
          </p:cNvPr>
          <p:cNvPicPr>
            <a:picLocks noChangeAspect="1"/>
          </p:cNvPicPr>
          <p:nvPr/>
        </p:nvPicPr>
        <p:blipFill>
          <a:blip r:embed="rId3"/>
          <a:stretch>
            <a:fillRect/>
          </a:stretch>
        </p:blipFill>
        <p:spPr>
          <a:xfrm>
            <a:off x="3238862" y="2172103"/>
            <a:ext cx="5328000" cy="3493771"/>
          </a:xfrm>
          <a:prstGeom prst="rect">
            <a:avLst/>
          </a:prstGeom>
        </p:spPr>
      </p:pic>
    </p:spTree>
    <p:extLst>
      <p:ext uri="{BB962C8B-B14F-4D97-AF65-F5344CB8AC3E}">
        <p14:creationId xmlns:p14="http://schemas.microsoft.com/office/powerpoint/2010/main" val="108901183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B84D3-CE4F-8126-A11F-836156E8BA4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954C248-BD9B-C917-71A8-26247A374AFD}"/>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74183ADD-E714-6ED3-9C65-0BEA986E0E56}"/>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grpSp>
        <p:nvGrpSpPr>
          <p:cNvPr id="8" name="组合 7">
            <a:extLst>
              <a:ext uri="{FF2B5EF4-FFF2-40B4-BE49-F238E27FC236}">
                <a16:creationId xmlns:a16="http://schemas.microsoft.com/office/drawing/2014/main" id="{0640DAA0-83A4-A471-F483-9D663FB5B0B0}"/>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94D4DD2C-A335-3E62-B05D-7DD8D8D89A3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FBF2C48-C872-759D-F379-B88CED44B5A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F897694E-137F-27FA-B482-57035B34E22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75B26C25-FC04-65EA-B536-AF4BA3C29BC7}"/>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4 Transformer-Based Approach for Neighboring State</a:t>
            </a:r>
          </a:p>
        </p:txBody>
      </p:sp>
      <p:cxnSp>
        <p:nvCxnSpPr>
          <p:cNvPr id="4" name="直接连接符 3">
            <a:extLst>
              <a:ext uri="{FF2B5EF4-FFF2-40B4-BE49-F238E27FC236}">
                <a16:creationId xmlns:a16="http://schemas.microsoft.com/office/drawing/2014/main" id="{419360AB-5D2A-5C49-B786-4FE181097235}"/>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4F11A677-5018-22DB-39DD-B2A303EB9CF0}"/>
              </a:ext>
            </a:extLst>
          </p:cNvPr>
          <p:cNvPicPr>
            <a:picLocks noChangeAspect="1"/>
          </p:cNvPicPr>
          <p:nvPr/>
        </p:nvPicPr>
        <p:blipFill>
          <a:blip r:embed="rId3"/>
          <a:stretch>
            <a:fillRect/>
          </a:stretch>
        </p:blipFill>
        <p:spPr>
          <a:xfrm>
            <a:off x="3576000" y="1917000"/>
            <a:ext cx="5252209" cy="3528000"/>
          </a:xfrm>
          <a:prstGeom prst="rect">
            <a:avLst/>
          </a:prstGeom>
        </p:spPr>
      </p:pic>
    </p:spTree>
    <p:extLst>
      <p:ext uri="{BB962C8B-B14F-4D97-AF65-F5344CB8AC3E}">
        <p14:creationId xmlns:p14="http://schemas.microsoft.com/office/powerpoint/2010/main" val="336059205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24395-B66F-EEF5-D888-60679024E70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0DA0E76-4706-EFA2-FB10-5731512F0947}"/>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88040D3-7D95-80D9-5E87-834C3D435839}"/>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A77958CF-65C3-479C-9C69-11190F13EB11}"/>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6B44E645-8E42-AEB4-386A-CD4C375CE39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2FA9F36-2B25-76E5-A557-9B36A240342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CCF08FB-16D6-2CA0-6527-FE7DC1B025C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83</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97D34E8-7964-7C14-35A5-40A8BD4AE8CF}"/>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1 Experiment Preparation</a:t>
            </a:r>
          </a:p>
        </p:txBody>
      </p:sp>
      <p:cxnSp>
        <p:nvCxnSpPr>
          <p:cNvPr id="4" name="直接连接符 3">
            <a:extLst>
              <a:ext uri="{FF2B5EF4-FFF2-40B4-BE49-F238E27FC236}">
                <a16:creationId xmlns:a16="http://schemas.microsoft.com/office/drawing/2014/main" id="{09D71441-A1FD-E80B-F1D6-2D18C8A38885}"/>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2DFA7187-4F77-C8D1-93EE-7738E82C25BF}"/>
              </a:ext>
            </a:extLst>
          </p:cNvPr>
          <p:cNvPicPr>
            <a:picLocks noChangeAspect="1"/>
          </p:cNvPicPr>
          <p:nvPr/>
        </p:nvPicPr>
        <p:blipFill>
          <a:blip r:embed="rId5"/>
          <a:stretch>
            <a:fillRect/>
          </a:stretch>
        </p:blipFill>
        <p:spPr>
          <a:xfrm>
            <a:off x="2632468" y="2061000"/>
            <a:ext cx="6044761" cy="3722181"/>
          </a:xfrm>
          <a:prstGeom prst="rect">
            <a:avLst/>
          </a:prstGeom>
        </p:spPr>
      </p:pic>
    </p:spTree>
    <p:extLst>
      <p:ext uri="{BB962C8B-B14F-4D97-AF65-F5344CB8AC3E}">
        <p14:creationId xmlns:p14="http://schemas.microsoft.com/office/powerpoint/2010/main" val="173958392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FC883-97DE-A0B1-728D-357969BDE6A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A50E917-6C93-88F8-582E-574E42D06322}"/>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64EA5D6-1A2A-7548-0964-024B2814D4C6}"/>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1836F0CA-AACE-73B0-DFC1-D61CE0157BFB}"/>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0B662254-028F-A89D-6040-E79E1556766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E9818C0E-D9DD-D268-D981-1DD2AD02086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AB83767-B1DC-B85C-8636-7C19859CDEF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84</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9F21DD4-E40D-A810-9C1A-FC5A082E752A}"/>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2 Comparison With SOTA DRL Methods</a:t>
            </a:r>
          </a:p>
        </p:txBody>
      </p:sp>
      <p:cxnSp>
        <p:nvCxnSpPr>
          <p:cNvPr id="4" name="直接连接符 3">
            <a:extLst>
              <a:ext uri="{FF2B5EF4-FFF2-40B4-BE49-F238E27FC236}">
                <a16:creationId xmlns:a16="http://schemas.microsoft.com/office/drawing/2014/main" id="{6B95940C-773B-6283-6447-25A50DEB804D}"/>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2FC96D26-BC98-A776-3631-424C4693A016}"/>
              </a:ext>
            </a:extLst>
          </p:cNvPr>
          <p:cNvPicPr>
            <a:picLocks noChangeAspect="1"/>
          </p:cNvPicPr>
          <p:nvPr/>
        </p:nvPicPr>
        <p:blipFill>
          <a:blip r:embed="rId5"/>
          <a:stretch>
            <a:fillRect/>
          </a:stretch>
        </p:blipFill>
        <p:spPr>
          <a:xfrm>
            <a:off x="264000" y="1845000"/>
            <a:ext cx="7459386" cy="3990322"/>
          </a:xfrm>
          <a:prstGeom prst="rect">
            <a:avLst/>
          </a:prstGeom>
        </p:spPr>
      </p:pic>
      <p:pic>
        <p:nvPicPr>
          <p:cNvPr id="8" name="图片 7">
            <a:extLst>
              <a:ext uri="{FF2B5EF4-FFF2-40B4-BE49-F238E27FC236}">
                <a16:creationId xmlns:a16="http://schemas.microsoft.com/office/drawing/2014/main" id="{CE7D8E92-2EFD-12D3-0B5E-B9C6E88519CA}"/>
              </a:ext>
            </a:extLst>
          </p:cNvPr>
          <p:cNvPicPr>
            <a:picLocks noChangeAspect="1"/>
          </p:cNvPicPr>
          <p:nvPr/>
        </p:nvPicPr>
        <p:blipFill>
          <a:blip r:embed="rId6"/>
          <a:stretch>
            <a:fillRect/>
          </a:stretch>
        </p:blipFill>
        <p:spPr>
          <a:xfrm>
            <a:off x="7603659" y="2709000"/>
            <a:ext cx="3998153" cy="2716497"/>
          </a:xfrm>
          <a:prstGeom prst="rect">
            <a:avLst/>
          </a:prstGeom>
        </p:spPr>
      </p:pic>
    </p:spTree>
    <p:extLst>
      <p:ext uri="{BB962C8B-B14F-4D97-AF65-F5344CB8AC3E}">
        <p14:creationId xmlns:p14="http://schemas.microsoft.com/office/powerpoint/2010/main" val="38709642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27B83-3A91-7299-B284-9BB6A6B2F17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31BB67F-019C-3CEA-05E9-59A62FE2F5E7}"/>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6595FE0-22C0-898A-C069-50DC0B8DCDF3}"/>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C132F16-7721-1311-6786-C0D7522AF01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E47BF37C-843F-71DB-BB56-92A5C42E420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519309C-A5E9-A21E-D219-5BD2018C669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E1B18F0A-49AB-8669-5C29-5872927E213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85</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BFB7EB4-E087-AE0B-802B-A98D2A19B99F}"/>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3 Validation of Our Method Implemented Using a Transformer</a:t>
            </a:r>
          </a:p>
        </p:txBody>
      </p:sp>
      <p:cxnSp>
        <p:nvCxnSpPr>
          <p:cNvPr id="4" name="直接连接符 3">
            <a:extLst>
              <a:ext uri="{FF2B5EF4-FFF2-40B4-BE49-F238E27FC236}">
                <a16:creationId xmlns:a16="http://schemas.microsoft.com/office/drawing/2014/main" id="{1DE7A249-184B-95BF-DF66-FDF55F180658}"/>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825762E7-0866-88F2-B9BA-DF68F73B9F08}"/>
              </a:ext>
            </a:extLst>
          </p:cNvPr>
          <p:cNvPicPr>
            <a:picLocks noChangeAspect="1"/>
          </p:cNvPicPr>
          <p:nvPr/>
        </p:nvPicPr>
        <p:blipFill>
          <a:blip r:embed="rId5"/>
          <a:stretch>
            <a:fillRect/>
          </a:stretch>
        </p:blipFill>
        <p:spPr>
          <a:xfrm>
            <a:off x="920484" y="1845000"/>
            <a:ext cx="10351032" cy="3968954"/>
          </a:xfrm>
          <a:prstGeom prst="rect">
            <a:avLst/>
          </a:prstGeom>
        </p:spPr>
      </p:pic>
    </p:spTree>
    <p:extLst>
      <p:ext uri="{BB962C8B-B14F-4D97-AF65-F5344CB8AC3E}">
        <p14:creationId xmlns:p14="http://schemas.microsoft.com/office/powerpoint/2010/main" val="394728217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3C52A-65C0-2D48-7C64-5D0555BB02D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9EB300D4-C7C7-F38B-157F-CF5744BC4BC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5A2AA9E-9B83-DA8A-1ADB-E08F48BBA780}"/>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DB6DC7EF-98C7-4811-736E-1742CB818FB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1A47DBC4-EAAB-66EE-C9F9-E466B95ABFE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F7A731B7-C799-8C21-997F-1FFAED1DFC7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0DA994DA-1E2D-2D64-A604-174E86136EF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86</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C37CC15-FA42-9602-B2A9-72119DC13CB4}"/>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4 Verification Under Navigation Tasks</a:t>
            </a:r>
          </a:p>
        </p:txBody>
      </p:sp>
      <p:cxnSp>
        <p:nvCxnSpPr>
          <p:cNvPr id="4" name="直接连接符 3">
            <a:extLst>
              <a:ext uri="{FF2B5EF4-FFF2-40B4-BE49-F238E27FC236}">
                <a16:creationId xmlns:a16="http://schemas.microsoft.com/office/drawing/2014/main" id="{0D753C8C-8509-908E-29A0-B470C021953E}"/>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BA29C17A-9542-E729-BD64-9F2B5F830B16}"/>
              </a:ext>
            </a:extLst>
          </p:cNvPr>
          <p:cNvPicPr>
            <a:picLocks noChangeAspect="1"/>
          </p:cNvPicPr>
          <p:nvPr/>
        </p:nvPicPr>
        <p:blipFill>
          <a:blip r:embed="rId5"/>
          <a:stretch>
            <a:fillRect/>
          </a:stretch>
        </p:blipFill>
        <p:spPr>
          <a:xfrm>
            <a:off x="1320554" y="1596931"/>
            <a:ext cx="9550891" cy="3664138"/>
          </a:xfrm>
          <a:prstGeom prst="rect">
            <a:avLst/>
          </a:prstGeom>
        </p:spPr>
      </p:pic>
    </p:spTree>
    <p:extLst>
      <p:ext uri="{BB962C8B-B14F-4D97-AF65-F5344CB8AC3E}">
        <p14:creationId xmlns:p14="http://schemas.microsoft.com/office/powerpoint/2010/main" val="126824915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50B38-895B-B4E5-451F-7E8C78DDDE5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4E6EE1D-68F9-21D1-ADBC-9B54E1C5807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6BD70D6-9A8C-7AA4-80EF-7FD24D9B17D3}"/>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6DE050D7-1A27-A68A-C3E4-E784F05CD780}"/>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8597D922-5C9C-3E5F-81D4-44C87D38122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544A728F-FC9C-7AE0-A461-312DF80BADB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F8364FB9-5C75-7E45-4691-789FA5EDEA3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87</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7B22A32-FCA9-D272-CE73-9742CEEE450A}"/>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5 Verification Under Noisy Environment</a:t>
            </a:r>
          </a:p>
        </p:txBody>
      </p:sp>
      <p:cxnSp>
        <p:nvCxnSpPr>
          <p:cNvPr id="4" name="直接连接符 3">
            <a:extLst>
              <a:ext uri="{FF2B5EF4-FFF2-40B4-BE49-F238E27FC236}">
                <a16:creationId xmlns:a16="http://schemas.microsoft.com/office/drawing/2014/main" id="{126F03EC-4D2B-4BDD-84F4-5C3CF0CC4C6C}"/>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FAA45A3A-2838-EE26-5447-22E34CAC5514}"/>
              </a:ext>
            </a:extLst>
          </p:cNvPr>
          <p:cNvPicPr>
            <a:picLocks noChangeAspect="1"/>
          </p:cNvPicPr>
          <p:nvPr/>
        </p:nvPicPr>
        <p:blipFill>
          <a:blip r:embed="rId5"/>
          <a:stretch>
            <a:fillRect/>
          </a:stretch>
        </p:blipFill>
        <p:spPr>
          <a:xfrm>
            <a:off x="1992000" y="2637000"/>
            <a:ext cx="8745723" cy="2050571"/>
          </a:xfrm>
          <a:prstGeom prst="rect">
            <a:avLst/>
          </a:prstGeom>
        </p:spPr>
      </p:pic>
    </p:spTree>
    <p:extLst>
      <p:ext uri="{BB962C8B-B14F-4D97-AF65-F5344CB8AC3E}">
        <p14:creationId xmlns:p14="http://schemas.microsoft.com/office/powerpoint/2010/main" val="377262143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41F55-47F6-5F84-BD26-26217D24059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995B142-BF6C-5960-0E42-D1EFB2C3DDC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9B80294-4E37-F9BF-C59C-0AC330245D14}"/>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7BAE22A-679D-BC9E-E0AD-B02722D3C940}"/>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6A055FE5-6BD5-E241-2705-97A7FBAA96E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FF948939-0BF1-9ED7-F526-0996B7EA808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EFD37FF9-1D81-872A-D7BF-E1F9A94BA2C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88</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E2BECA6F-FC5D-706A-30B4-87384A45BBFD}"/>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6 Sensitivity Analysis of the Hyperparameter</a:t>
            </a:r>
          </a:p>
        </p:txBody>
      </p:sp>
      <p:cxnSp>
        <p:nvCxnSpPr>
          <p:cNvPr id="4" name="直接连接符 3">
            <a:extLst>
              <a:ext uri="{FF2B5EF4-FFF2-40B4-BE49-F238E27FC236}">
                <a16:creationId xmlns:a16="http://schemas.microsoft.com/office/drawing/2014/main" id="{BCD891E4-D244-668F-C62B-6EE45FC5033C}"/>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12442D3D-3E22-2095-47E2-9D9193232A45}"/>
              </a:ext>
            </a:extLst>
          </p:cNvPr>
          <p:cNvPicPr>
            <a:picLocks noChangeAspect="1"/>
          </p:cNvPicPr>
          <p:nvPr/>
        </p:nvPicPr>
        <p:blipFill>
          <a:blip r:embed="rId5"/>
          <a:stretch>
            <a:fillRect/>
          </a:stretch>
        </p:blipFill>
        <p:spPr>
          <a:xfrm>
            <a:off x="1552439" y="2372737"/>
            <a:ext cx="9087122" cy="2765250"/>
          </a:xfrm>
          <a:prstGeom prst="rect">
            <a:avLst/>
          </a:prstGeom>
        </p:spPr>
      </p:pic>
    </p:spTree>
    <p:extLst>
      <p:ext uri="{BB962C8B-B14F-4D97-AF65-F5344CB8AC3E}">
        <p14:creationId xmlns:p14="http://schemas.microsoft.com/office/powerpoint/2010/main" val="113957218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38DDE-9AEE-DCBF-8AD9-DC8D7FD4C23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54EBFD3-5D9B-11EC-CF50-8EEFE9109509}"/>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142FDEA6-2EE9-D147-6CC6-CA6A039A7956}"/>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C23DFC4-76A9-FFD1-4C6F-F034EFD6BA72}"/>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93C4BF5-4A0D-BF1D-8587-3B0897F9A1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EBDD8D5-C767-6704-EE11-B982364C553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F4DD8745-9748-78C3-377E-17EA131E0312}"/>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89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7F4DACD-9A8F-3AED-77AD-06728B21527E}"/>
              </a:ext>
            </a:extLst>
          </p:cNvPr>
          <p:cNvSpPr txBox="1"/>
          <p:nvPr/>
        </p:nvSpPr>
        <p:spPr>
          <a:xfrm>
            <a:off x="-24000" y="765000"/>
            <a:ext cx="11357699" cy="46166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6 Comparing the Different Lengths of Neighboring State Sequences</a:t>
            </a:r>
          </a:p>
        </p:txBody>
      </p:sp>
      <p:cxnSp>
        <p:nvCxnSpPr>
          <p:cNvPr id="4" name="直接连接符 3">
            <a:extLst>
              <a:ext uri="{FF2B5EF4-FFF2-40B4-BE49-F238E27FC236}">
                <a16:creationId xmlns:a16="http://schemas.microsoft.com/office/drawing/2014/main" id="{80451075-C21E-2631-1907-05CEE378D602}"/>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D616F6B1-FD43-5A9B-6A80-42A93A6185BF}"/>
              </a:ext>
            </a:extLst>
          </p:cNvPr>
          <p:cNvPicPr>
            <a:picLocks noChangeAspect="1"/>
          </p:cNvPicPr>
          <p:nvPr/>
        </p:nvPicPr>
        <p:blipFill>
          <a:blip r:embed="rId5"/>
          <a:stretch>
            <a:fillRect/>
          </a:stretch>
        </p:blipFill>
        <p:spPr>
          <a:xfrm>
            <a:off x="1396758" y="1797041"/>
            <a:ext cx="9398483" cy="3854648"/>
          </a:xfrm>
          <a:prstGeom prst="rect">
            <a:avLst/>
          </a:prstGeom>
        </p:spPr>
      </p:pic>
    </p:spTree>
    <p:extLst>
      <p:ext uri="{BB962C8B-B14F-4D97-AF65-F5344CB8AC3E}">
        <p14:creationId xmlns:p14="http://schemas.microsoft.com/office/powerpoint/2010/main" val="14118925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53150-3307-05D5-E387-8F1FB77BF17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9F2E86F-71D5-F71B-23C6-15645A97FDD3}"/>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8B808BF-B789-F78F-BBA3-65E9D7462E7F}"/>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5" name="文本框 4">
            <a:extLst>
              <a:ext uri="{FF2B5EF4-FFF2-40B4-BE49-F238E27FC236}">
                <a16:creationId xmlns:a16="http://schemas.microsoft.com/office/drawing/2014/main" id="{03891945-E3DC-E656-B482-075E38AE9210}"/>
              </a:ext>
            </a:extLst>
          </p:cNvPr>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2 Information Bottleneck Loss</a:t>
            </a:r>
          </a:p>
        </p:txBody>
      </p:sp>
      <p:cxnSp>
        <p:nvCxnSpPr>
          <p:cNvPr id="6" name="直接连接符 5">
            <a:extLst>
              <a:ext uri="{FF2B5EF4-FFF2-40B4-BE49-F238E27FC236}">
                <a16:creationId xmlns:a16="http://schemas.microsoft.com/office/drawing/2014/main" id="{791F14BB-6DCF-979F-4208-1E3CD70E974C}"/>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C2D9AF43-6219-8AA5-BD5B-F853F946D4EB}"/>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E51B25D5-2D37-1790-0BBB-2DD40033034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B4CE7E5-EBFF-A128-5674-911F9AC3B2D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B02F41CC-AB95-0FFE-0B2E-391D17BE2DD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9</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B113FF2C-AB86-5AD5-97E6-A30FCC6CACEF}"/>
              </a:ext>
            </a:extLst>
          </p:cNvPr>
          <p:cNvPicPr>
            <a:picLocks noChangeAspect="1"/>
          </p:cNvPicPr>
          <p:nvPr/>
        </p:nvPicPr>
        <p:blipFill>
          <a:blip r:embed="rId3"/>
          <a:stretch>
            <a:fillRect/>
          </a:stretch>
        </p:blipFill>
        <p:spPr>
          <a:xfrm>
            <a:off x="336000" y="2349000"/>
            <a:ext cx="5479459" cy="2543232"/>
          </a:xfrm>
          <a:prstGeom prst="rect">
            <a:avLst/>
          </a:prstGeom>
        </p:spPr>
      </p:pic>
      <p:pic>
        <p:nvPicPr>
          <p:cNvPr id="15" name="图片 14">
            <a:extLst>
              <a:ext uri="{FF2B5EF4-FFF2-40B4-BE49-F238E27FC236}">
                <a16:creationId xmlns:a16="http://schemas.microsoft.com/office/drawing/2014/main" id="{80CD12FD-658B-8472-9FF6-A526BCDE6250}"/>
              </a:ext>
            </a:extLst>
          </p:cNvPr>
          <p:cNvPicPr>
            <a:picLocks noChangeAspect="1"/>
          </p:cNvPicPr>
          <p:nvPr/>
        </p:nvPicPr>
        <p:blipFill>
          <a:blip r:embed="rId4"/>
          <a:stretch>
            <a:fillRect/>
          </a:stretch>
        </p:blipFill>
        <p:spPr>
          <a:xfrm>
            <a:off x="6767273" y="2145598"/>
            <a:ext cx="4802587" cy="3028877"/>
          </a:xfrm>
          <a:prstGeom prst="rect">
            <a:avLst/>
          </a:prstGeom>
        </p:spPr>
      </p:pic>
    </p:spTree>
    <p:extLst>
      <p:ext uri="{BB962C8B-B14F-4D97-AF65-F5344CB8AC3E}">
        <p14:creationId xmlns:p14="http://schemas.microsoft.com/office/powerpoint/2010/main" val="185137489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90</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90</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91</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1481455" y="1043862"/>
            <a:ext cx="9215755" cy="267313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1769482" y="76131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p>
        </p:txBody>
      </p:sp>
      <p:sp>
        <p:nvSpPr>
          <p:cNvPr id="9" name="矩形 8"/>
          <p:cNvSpPr/>
          <p:nvPr/>
        </p:nvSpPr>
        <p:spPr>
          <a:xfrm>
            <a:off x="1487997" y="4363798"/>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矩形 12"/>
          <p:cNvSpPr/>
          <p:nvPr/>
        </p:nvSpPr>
        <p:spPr>
          <a:xfrm>
            <a:off x="1704000" y="4102137"/>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p>
        </p:txBody>
      </p:sp>
      <p:sp>
        <p:nvSpPr>
          <p:cNvPr id="15" name="文本框 14"/>
          <p:cNvSpPr txBox="1"/>
          <p:nvPr/>
        </p:nvSpPr>
        <p:spPr>
          <a:xfrm>
            <a:off x="1560000" y="4445403"/>
            <a:ext cx="8816340" cy="142199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dirty="0">
                <a:solidFill>
                  <a:srgbClr val="000000"/>
                </a:solidFill>
                <a:latin typeface="Times New Roman" panose="02020603050405020304" pitchFamily="18" charset="0"/>
                <a:cs typeface="Times New Roman" panose="02020603050405020304" pitchFamily="18" charset="0"/>
              </a:rPr>
              <a:t>Future work will explore combining NSP with transformer-based temporal modeling and multi-agent coordination, aiming to extend temporal neighborhood reasoning to large-scale, partially observable, and cooperative learning scenarios</a:t>
            </a:r>
          </a:p>
        </p:txBody>
      </p:sp>
      <p:sp>
        <p:nvSpPr>
          <p:cNvPr id="16" name="文本框 15"/>
          <p:cNvSpPr txBox="1"/>
          <p:nvPr/>
        </p:nvSpPr>
        <p:spPr>
          <a:xfrm>
            <a:off x="1444893" y="1049502"/>
            <a:ext cx="9215755" cy="234532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dirty="0">
                <a:solidFill>
                  <a:srgbClr val="000000"/>
                </a:solidFill>
                <a:effectLst/>
                <a:latin typeface="Times New Roman" panose="02020603050405020304" pitchFamily="18" charset="0"/>
                <a:cs typeface="Times New Roman" panose="02020603050405020304" pitchFamily="18" charset="0"/>
              </a:rPr>
              <a:t>The proposed Neighboring State-Aware Policy (NSP) introduces a novel framework for enhancing temporal awareness in deep reinforcement learning.</a:t>
            </a:r>
          </a:p>
          <a:p>
            <a:pPr algn="just">
              <a:lnSpc>
                <a:spcPct val="150000"/>
              </a:lnSpc>
            </a:pPr>
            <a:r>
              <a:rPr lang="en-US" altLang="zh-CN" sz="2000" dirty="0">
                <a:solidFill>
                  <a:srgbClr val="000000"/>
                </a:solidFill>
                <a:effectLst/>
                <a:latin typeface="Times New Roman" panose="02020603050405020304" pitchFamily="18" charset="0"/>
                <a:cs typeface="Times New Roman" panose="02020603050405020304" pitchFamily="18" charset="0"/>
              </a:rPr>
              <a:t>By explicitly incorporating neighboring state sequences—including both past and future transitions—into policy representation, NSP enables agents to capture local temporal continuity and long-term dependencies that conventional single-state policies overlook.</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t>92</a:t>
            </a:fld>
            <a:endParaRPr lang="zh-HK" altLang="en-US" sz="1600" dirty="0">
              <a:solidFill>
                <a:schemeClr val="bg1"/>
              </a:solidFill>
              <a:latin typeface="Times New Roman" panose="02020603050405020304" pitchFamily="18" charset="0"/>
              <a:cs typeface="Times New Roman" panose="02020603050405020304" pitchFamily="18" charset="0"/>
            </a:endParaRPr>
          </a:p>
        </p:txBody>
      </p:sp>
      <p:sp>
        <p:nvSpPr>
          <p:cNvPr id="2" name="矩形 1"/>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Research Inspiration</a:t>
            </a:r>
          </a:p>
        </p:txBody>
      </p:sp>
      <p:pic>
        <p:nvPicPr>
          <p:cNvPr id="3" name="图片 2">
            <a:extLst>
              <a:ext uri="{FF2B5EF4-FFF2-40B4-BE49-F238E27FC236}">
                <a16:creationId xmlns:a16="http://schemas.microsoft.com/office/drawing/2014/main" id="{611AA4D7-2B53-6B62-1CF0-3F9DF0408465}"/>
              </a:ext>
            </a:extLst>
          </p:cNvPr>
          <p:cNvPicPr>
            <a:picLocks noChangeAspect="1"/>
          </p:cNvPicPr>
          <p:nvPr/>
        </p:nvPicPr>
        <p:blipFill>
          <a:blip r:embed="rId4"/>
          <a:stretch>
            <a:fillRect/>
          </a:stretch>
        </p:blipFill>
        <p:spPr>
          <a:xfrm>
            <a:off x="408000" y="3684666"/>
            <a:ext cx="4865595" cy="2735427"/>
          </a:xfrm>
          <a:prstGeom prst="rect">
            <a:avLst/>
          </a:prstGeom>
        </p:spPr>
      </p:pic>
      <p:sp>
        <p:nvSpPr>
          <p:cNvPr id="4" name="文本框 3">
            <a:extLst>
              <a:ext uri="{FF2B5EF4-FFF2-40B4-BE49-F238E27FC236}">
                <a16:creationId xmlns:a16="http://schemas.microsoft.com/office/drawing/2014/main" id="{7185D0BD-2047-143A-8B97-B8875048EB48}"/>
              </a:ext>
            </a:extLst>
          </p:cNvPr>
          <p:cNvSpPr txBox="1"/>
          <p:nvPr/>
        </p:nvSpPr>
        <p:spPr>
          <a:xfrm>
            <a:off x="3056797" y="981000"/>
            <a:ext cx="11481812" cy="960328"/>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dirty="0">
                <a:solidFill>
                  <a:srgbClr val="000000"/>
                </a:solidFill>
                <a:latin typeface="Times New Roman" panose="02020603050405020304" pitchFamily="18" charset="0"/>
                <a:cs typeface="Times New Roman" panose="02020603050405020304" pitchFamily="18" charset="0"/>
              </a:rPr>
              <a:t>L</a:t>
            </a:r>
            <a:r>
              <a:rPr lang="en-US" altLang="zh-CN" sz="2000" dirty="0">
                <a:solidFill>
                  <a:srgbClr val="000000"/>
                </a:solidFill>
                <a:effectLst/>
                <a:latin typeface="Times New Roman" panose="02020603050405020304" pitchFamily="18" charset="0"/>
                <a:cs typeface="Times New Roman" panose="02020603050405020304" pitchFamily="18" charset="0"/>
              </a:rPr>
              <a:t>earning meaningful representations and validate </a:t>
            </a:r>
          </a:p>
          <a:p>
            <a:pPr algn="just">
              <a:lnSpc>
                <a:spcPct val="150000"/>
              </a:lnSpc>
            </a:pPr>
            <a:r>
              <a:rPr lang="en-US" altLang="zh-CN" sz="2000" dirty="0">
                <a:solidFill>
                  <a:srgbClr val="000000"/>
                </a:solidFill>
                <a:effectLst/>
                <a:latin typeface="Times New Roman" panose="02020603050405020304" pitchFamily="18" charset="0"/>
                <a:cs typeface="Times New Roman" panose="02020603050405020304" pitchFamily="18" charset="0"/>
              </a:rPr>
              <a:t>them through thoughtful, well-planned experiments!!!</a:t>
            </a:r>
          </a:p>
        </p:txBody>
      </p:sp>
      <p:pic>
        <p:nvPicPr>
          <p:cNvPr id="5" name="图片 4">
            <a:extLst>
              <a:ext uri="{FF2B5EF4-FFF2-40B4-BE49-F238E27FC236}">
                <a16:creationId xmlns:a16="http://schemas.microsoft.com/office/drawing/2014/main" id="{FEF892E9-2F52-4D60-F011-226DD2DD02D2}"/>
              </a:ext>
            </a:extLst>
          </p:cNvPr>
          <p:cNvPicPr>
            <a:picLocks noChangeAspect="1"/>
          </p:cNvPicPr>
          <p:nvPr/>
        </p:nvPicPr>
        <p:blipFill>
          <a:blip r:embed="rId5"/>
          <a:srcRect t="22047" b="46457"/>
          <a:stretch/>
        </p:blipFill>
        <p:spPr>
          <a:xfrm>
            <a:off x="1200000" y="845293"/>
            <a:ext cx="1800000" cy="1231742"/>
          </a:xfrm>
          <a:prstGeom prst="rect">
            <a:avLst/>
          </a:prstGeom>
        </p:spPr>
      </p:pic>
      <p:sp>
        <p:nvSpPr>
          <p:cNvPr id="8" name="文本框 7">
            <a:extLst>
              <a:ext uri="{FF2B5EF4-FFF2-40B4-BE49-F238E27FC236}">
                <a16:creationId xmlns:a16="http://schemas.microsoft.com/office/drawing/2014/main" id="{B45EB124-F0E7-3108-6D61-ED676F63B3B6}"/>
              </a:ext>
            </a:extLst>
          </p:cNvPr>
          <p:cNvSpPr txBox="1"/>
          <p:nvPr/>
        </p:nvSpPr>
        <p:spPr>
          <a:xfrm>
            <a:off x="120000" y="2247702"/>
            <a:ext cx="6912000" cy="142199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dirty="0">
                <a:solidFill>
                  <a:srgbClr val="000000"/>
                </a:solidFill>
                <a:latin typeface="Times New Roman" panose="02020603050405020304" pitchFamily="18" charset="0"/>
                <a:cs typeface="Times New Roman" panose="02020603050405020304" pitchFamily="18" charset="0"/>
              </a:rPr>
              <a:t>The next stage of RL should focus on “what information to keep.”</a:t>
            </a:r>
          </a:p>
          <a:p>
            <a:pPr algn="just">
              <a:lnSpc>
                <a:spcPct val="150000"/>
              </a:lnSpc>
            </a:pPr>
            <a:r>
              <a:rPr lang="en-US" altLang="zh-CN" sz="2000" dirty="0">
                <a:solidFill>
                  <a:srgbClr val="000000"/>
                </a:solidFill>
                <a:latin typeface="Times New Roman" panose="02020603050405020304" pitchFamily="18" charset="0"/>
                <a:cs typeface="Times New Roman" panose="02020603050405020304" pitchFamily="18" charset="0"/>
              </a:rPr>
              <a:t>That means: better encoders, smarter representations, and learning signals that make the agent think, not just react.</a:t>
            </a:r>
            <a:endParaRPr lang="en-US" altLang="zh-CN" sz="2000" dirty="0">
              <a:solidFill>
                <a:srgbClr val="000000"/>
              </a:solidFill>
              <a:effectLst/>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580CEFE7-2671-A2E6-B738-D9646BE66BEB}"/>
              </a:ext>
            </a:extLst>
          </p:cNvPr>
          <p:cNvSpPr txBox="1"/>
          <p:nvPr/>
        </p:nvSpPr>
        <p:spPr>
          <a:xfrm>
            <a:off x="7320000" y="2371836"/>
            <a:ext cx="4680000" cy="1323439"/>
          </a:xfrm>
          <a:prstGeom prst="rect">
            <a:avLst/>
          </a:prstGeom>
          <a:noFill/>
        </p:spPr>
        <p:txBody>
          <a:bodyPr wrap="square">
            <a:spAutoFit/>
          </a:bodyPr>
          <a:lstStyle/>
          <a:p>
            <a:pPr algn="just"/>
            <a:r>
              <a:rPr lang="en-US" altLang="zh-CN" sz="2000" dirty="0">
                <a:solidFill>
                  <a:srgbClr val="000000"/>
                </a:solidFill>
                <a:latin typeface="Times New Roman" panose="02020603050405020304" pitchFamily="18" charset="0"/>
                <a:cs typeface="Times New Roman" panose="02020603050405020304" pitchFamily="18" charset="0"/>
              </a:rPr>
              <a:t>Their success comes not just from clever math, but from carefully designed testing, ablation studies, and visualization that truly explain why things work</a:t>
            </a:r>
            <a:r>
              <a:rPr lang="en-US" altLang="zh-CN" dirty="0"/>
              <a:t>.</a:t>
            </a:r>
            <a:endParaRPr lang="zh-CN" altLang="en-US" dirty="0"/>
          </a:p>
        </p:txBody>
      </p:sp>
      <p:pic>
        <p:nvPicPr>
          <p:cNvPr id="11" name="图片 10">
            <a:extLst>
              <a:ext uri="{FF2B5EF4-FFF2-40B4-BE49-F238E27FC236}">
                <a16:creationId xmlns:a16="http://schemas.microsoft.com/office/drawing/2014/main" id="{364D091C-C924-6216-5DA0-C298203971B2}"/>
              </a:ext>
            </a:extLst>
          </p:cNvPr>
          <p:cNvPicPr>
            <a:picLocks noChangeAspect="1"/>
          </p:cNvPicPr>
          <p:nvPr/>
        </p:nvPicPr>
        <p:blipFill>
          <a:blip r:embed="rId6"/>
          <a:srcRect b="23756"/>
          <a:stretch>
            <a:fillRect/>
          </a:stretch>
        </p:blipFill>
        <p:spPr>
          <a:xfrm>
            <a:off x="7464000" y="4365000"/>
            <a:ext cx="4031213" cy="1323922"/>
          </a:xfrm>
          <a:prstGeom prst="rect">
            <a:avLst/>
          </a:prstGeom>
        </p:spPr>
      </p:pic>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0750" y="2482442"/>
            <a:ext cx="7810500" cy="1476375"/>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p>
        </p:txBody>
      </p:sp>
      <p:pic>
        <p:nvPicPr>
          <p:cNvPr id="4" name="图片 3"/>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 name="组合 4"/>
          <p:cNvGrpSpPr/>
          <p:nvPr/>
        </p:nvGrpSpPr>
        <p:grpSpPr>
          <a:xfrm>
            <a:off x="0" y="6589920"/>
            <a:ext cx="12192001" cy="304800"/>
            <a:chOff x="0" y="6569404"/>
            <a:chExt cx="9144000" cy="288000"/>
          </a:xfrm>
        </p:grpSpPr>
        <p:sp>
          <p:nvSpPr>
            <p:cNvPr id="6" name="矩形 5"/>
            <p:cNvSpPr/>
            <p:nvPr/>
          </p:nvSpPr>
          <p:spPr>
            <a:xfrm>
              <a:off x="8729999" y="6583135"/>
              <a:ext cx="414001" cy="261731"/>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cs typeface="Times New Roman" panose="02020603050405020304" pitchFamily="18" charset="0"/>
                </a:rPr>
                <a:t>108</a:t>
              </a:r>
            </a:p>
          </p:txBody>
        </p:sp>
        <p:sp>
          <p:nvSpPr>
            <p:cNvPr id="7" name="矩形 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ODViMzZiNjM3MmNkN2VkNDJmMDk5YWI0YzNjNDQ2OWI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3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5,&quot;top&quot;:193.01251968503936,&quot;width&quot;:947.75}"/>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439.9089763779528,&quot;left&quot;:143.15,&quot;top&quot;:64.83944881889764,&quot;width&quot;:718.25}"/>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537.2107874015749}"/>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2318</TotalTime>
  <Words>3331</Words>
  <Application>Microsoft Office PowerPoint</Application>
  <PresentationFormat>宽屏</PresentationFormat>
  <Paragraphs>754</Paragraphs>
  <Slides>93</Slides>
  <Notes>93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93</vt:i4>
      </vt:variant>
    </vt:vector>
  </HeadingPairs>
  <TitlesOfParts>
    <vt:vector size="104" baseType="lpstr">
      <vt:lpstr>Inter</vt:lpstr>
      <vt:lpstr>微软雅黑</vt:lpstr>
      <vt:lpstr>Arial</vt:lpstr>
      <vt:lpstr>Calibri</vt:lpstr>
      <vt:lpstr>Calibri Light</vt:lpstr>
      <vt:lpstr>Cambria Math</vt:lpstr>
      <vt:lpstr>Montserrat</vt:lpstr>
      <vt:lpstr>Times New Roman</vt:lpstr>
      <vt:lpstr>Wingdings</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牛末寒</dc:creator>
  <cp:lastModifiedBy>末寒 牛</cp:lastModifiedBy>
  <cp:revision>2661</cp:revision>
  <dcterms:created xsi:type="dcterms:W3CDTF">2019-05-02T06:45:00Z</dcterms:created>
  <dcterms:modified xsi:type="dcterms:W3CDTF">2025-11-13T07:12:11Z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ICV">
    <vt:lpwstr>D87C3B92FDC749DEB59DD32930CFB9ED_13</vt:lpwstr>
  </property>
</Properties>
</file>